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1"/>
  </p:sldMasterIdLst>
  <p:notesMasterIdLst>
    <p:notesMasterId r:id="rId6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303" r:id="rId14"/>
    <p:sldId id="268" r:id="rId15"/>
    <p:sldId id="304" r:id="rId16"/>
    <p:sldId id="305" r:id="rId17"/>
    <p:sldId id="269" r:id="rId18"/>
    <p:sldId id="270" r:id="rId19"/>
    <p:sldId id="271" r:id="rId20"/>
    <p:sldId id="272" r:id="rId21"/>
    <p:sldId id="273" r:id="rId22"/>
    <p:sldId id="274" r:id="rId23"/>
    <p:sldId id="306" r:id="rId24"/>
    <p:sldId id="275" r:id="rId25"/>
    <p:sldId id="276" r:id="rId26"/>
    <p:sldId id="278" r:id="rId27"/>
    <p:sldId id="279" r:id="rId28"/>
    <p:sldId id="277" r:id="rId29"/>
    <p:sldId id="280" r:id="rId30"/>
    <p:sldId id="281" r:id="rId31"/>
    <p:sldId id="307" r:id="rId32"/>
    <p:sldId id="308" r:id="rId33"/>
    <p:sldId id="309" r:id="rId34"/>
    <p:sldId id="282" r:id="rId35"/>
    <p:sldId id="283" r:id="rId36"/>
    <p:sldId id="284" r:id="rId37"/>
    <p:sldId id="310" r:id="rId38"/>
    <p:sldId id="285" r:id="rId39"/>
    <p:sldId id="286" r:id="rId40"/>
    <p:sldId id="311" r:id="rId41"/>
    <p:sldId id="287" r:id="rId42"/>
    <p:sldId id="288" r:id="rId43"/>
    <p:sldId id="289" r:id="rId44"/>
    <p:sldId id="290" r:id="rId45"/>
    <p:sldId id="291" r:id="rId46"/>
    <p:sldId id="312" r:id="rId47"/>
    <p:sldId id="292" r:id="rId48"/>
    <p:sldId id="293" r:id="rId49"/>
    <p:sldId id="294" r:id="rId50"/>
    <p:sldId id="295" r:id="rId51"/>
    <p:sldId id="313" r:id="rId52"/>
    <p:sldId id="314" r:id="rId53"/>
    <p:sldId id="296" r:id="rId54"/>
    <p:sldId id="297" r:id="rId55"/>
    <p:sldId id="298" r:id="rId56"/>
    <p:sldId id="299" r:id="rId57"/>
    <p:sldId id="300" r:id="rId58"/>
    <p:sldId id="315" r:id="rId59"/>
    <p:sldId id="316" r:id="rId60"/>
    <p:sldId id="301" r:id="rId61"/>
    <p:sldId id="302" r:id="rId6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6" d="100"/>
          <a:sy n="76" d="100"/>
        </p:scale>
        <p:origin x="-58" y="1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charset="0"/>
              </a:defRPr>
            </a:lvl1pPr>
          </a:lstStyle>
          <a:p>
            <a:pPr>
              <a:defRPr/>
            </a:pPr>
            <a:fld id="{0EE3DC53-DA8C-44B1-9A05-7804542F0053}" type="datetimeFigureOut">
              <a:rPr lang="en-US"/>
              <a:pPr>
                <a:defRPr/>
              </a:pPr>
              <a:t>1/15/2019</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Arial" charset="0"/>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Arial" charset="0"/>
              </a:defRPr>
            </a:lvl1pPr>
          </a:lstStyle>
          <a:p>
            <a:pPr>
              <a:defRPr/>
            </a:pPr>
            <a:fld id="{3D190472-867C-42A0-B0C0-A6B385632047}" type="slidenum">
              <a:rPr lang="en-US"/>
              <a:pPr>
                <a:defRPr/>
              </a:pPr>
              <a:t>‹#›</a:t>
            </a:fld>
            <a:endParaRPr lang="en-US" dirty="0"/>
          </a:p>
        </p:txBody>
      </p:sp>
    </p:spTree>
    <p:extLst>
      <p:ext uri="{BB962C8B-B14F-4D97-AF65-F5344CB8AC3E}">
        <p14:creationId xmlns:p14="http://schemas.microsoft.com/office/powerpoint/2010/main" val="123885163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A0908C8-B2BD-4D81-9FA7-F8DC13F25923}" type="slidenum">
              <a:rPr lang="en-US" smtClean="0"/>
              <a:pPr eaLnBrk="1" hangingPunct="1"/>
              <a:t>13</a:t>
            </a:fld>
            <a:endParaRPr lang="en-US" smtClean="0"/>
          </a:p>
        </p:txBody>
      </p:sp>
      <p:sp>
        <p:nvSpPr>
          <p:cNvPr id="75779"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75780"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4173950-BF37-4BE3-A333-763A40F30EAC}" type="slidenum">
              <a:rPr lang="en-US" smtClean="0"/>
              <a:pPr eaLnBrk="1" hangingPunct="1"/>
              <a:t>46</a:t>
            </a:fld>
            <a:endParaRPr lang="en-US" smtClean="0"/>
          </a:p>
        </p:txBody>
      </p:sp>
      <p:sp>
        <p:nvSpPr>
          <p:cNvPr id="84995"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4996"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B49BDF9-143B-43CB-BD18-717E9B7E20AA}" type="slidenum">
              <a:rPr lang="en-US" smtClean="0"/>
              <a:pPr eaLnBrk="1" hangingPunct="1"/>
              <a:t>51</a:t>
            </a:fld>
            <a:endParaRPr lang="en-US" smtClean="0"/>
          </a:p>
        </p:txBody>
      </p:sp>
      <p:sp>
        <p:nvSpPr>
          <p:cNvPr id="86019"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6020"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0EB9DC6-E5A8-43D2-98D6-83B2C8FC0D8A}" type="slidenum">
              <a:rPr lang="en-US" smtClean="0"/>
              <a:pPr eaLnBrk="1" hangingPunct="1"/>
              <a:t>52</a:t>
            </a:fld>
            <a:endParaRPr lang="en-US" smtClean="0"/>
          </a:p>
        </p:txBody>
      </p:sp>
      <p:sp>
        <p:nvSpPr>
          <p:cNvPr id="87043"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7044"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DCEF1DB-5722-49C0-BB20-0DDC0387EA3C}" type="slidenum">
              <a:rPr lang="en-US" smtClean="0"/>
              <a:pPr eaLnBrk="1" hangingPunct="1"/>
              <a:t>58</a:t>
            </a:fld>
            <a:endParaRPr lang="en-US" smtClean="0"/>
          </a:p>
        </p:txBody>
      </p:sp>
      <p:sp>
        <p:nvSpPr>
          <p:cNvPr id="88067"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8068"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6BB3544-EA96-4461-A862-ED1F9EA9D819}" type="slidenum">
              <a:rPr lang="en-US" smtClean="0"/>
              <a:pPr eaLnBrk="1" hangingPunct="1"/>
              <a:t>59</a:t>
            </a:fld>
            <a:endParaRPr lang="en-US" smtClean="0"/>
          </a:p>
        </p:txBody>
      </p:sp>
      <p:sp>
        <p:nvSpPr>
          <p:cNvPr id="89091"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9092"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9EE02725-B769-4E41-9AD8-2B2880482DDC}" type="slidenum">
              <a:rPr lang="en-US" smtClean="0"/>
              <a:pPr eaLnBrk="1" hangingPunct="1"/>
              <a:t>15</a:t>
            </a:fld>
            <a:endParaRPr lang="en-US" smtClean="0"/>
          </a:p>
        </p:txBody>
      </p:sp>
      <p:sp>
        <p:nvSpPr>
          <p:cNvPr id="76803"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76804"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0B6FDA59-5014-4B7C-9B6E-7D8F2393B921}" type="slidenum">
              <a:rPr lang="en-US" smtClean="0"/>
              <a:pPr eaLnBrk="1" hangingPunct="1"/>
              <a:t>16</a:t>
            </a:fld>
            <a:endParaRPr lang="en-US" smtClean="0"/>
          </a:p>
        </p:txBody>
      </p:sp>
      <p:sp>
        <p:nvSpPr>
          <p:cNvPr id="77827"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77828"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B0EDDD79-5372-40C0-ABE8-447A9291F05E}" type="slidenum">
              <a:rPr lang="en-US" smtClean="0"/>
              <a:pPr eaLnBrk="1" hangingPunct="1"/>
              <a:t>23</a:t>
            </a:fld>
            <a:endParaRPr lang="en-US" smtClean="0"/>
          </a:p>
        </p:txBody>
      </p:sp>
      <p:sp>
        <p:nvSpPr>
          <p:cNvPr id="78851"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78852"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EFCA513B-C52B-468A-9AD8-4B602A1CFDE1}" type="slidenum">
              <a:rPr lang="en-US" smtClean="0"/>
              <a:pPr eaLnBrk="1" hangingPunct="1"/>
              <a:t>31</a:t>
            </a:fld>
            <a:endParaRPr lang="en-US" smtClean="0"/>
          </a:p>
        </p:txBody>
      </p:sp>
      <p:sp>
        <p:nvSpPr>
          <p:cNvPr id="79875"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79876"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D3D1C96A-EF56-4349-B653-6A486DD11C70}" type="slidenum">
              <a:rPr lang="en-US" smtClean="0"/>
              <a:pPr eaLnBrk="1" hangingPunct="1"/>
              <a:t>32</a:t>
            </a:fld>
            <a:endParaRPr lang="en-US" smtClean="0"/>
          </a:p>
        </p:txBody>
      </p:sp>
      <p:sp>
        <p:nvSpPr>
          <p:cNvPr id="80899"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0900"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CB3195C9-0135-45B2-B658-D3DF3BE53938}" type="slidenum">
              <a:rPr lang="en-US" smtClean="0"/>
              <a:pPr eaLnBrk="1" hangingPunct="1"/>
              <a:t>33</a:t>
            </a:fld>
            <a:endParaRPr lang="en-US" smtClean="0"/>
          </a:p>
        </p:txBody>
      </p:sp>
      <p:sp>
        <p:nvSpPr>
          <p:cNvPr id="81923"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1924"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546D1025-784B-4AA7-A3C4-476C21517D41}" type="slidenum">
              <a:rPr lang="en-US" smtClean="0"/>
              <a:pPr eaLnBrk="1" hangingPunct="1"/>
              <a:t>37</a:t>
            </a:fld>
            <a:endParaRPr lang="en-US" smtClean="0"/>
          </a:p>
        </p:txBody>
      </p:sp>
      <p:sp>
        <p:nvSpPr>
          <p:cNvPr id="82947"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2948"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478DEB0A-B0CE-498A-868E-3442742FF02E}" type="slidenum">
              <a:rPr lang="en-US" smtClean="0"/>
              <a:pPr eaLnBrk="1" hangingPunct="1"/>
              <a:t>40</a:t>
            </a:fld>
            <a:endParaRPr lang="en-US" smtClean="0"/>
          </a:p>
        </p:txBody>
      </p:sp>
      <p:sp>
        <p:nvSpPr>
          <p:cNvPr id="83971"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83972" name="Rectangle 3"/>
          <p:cNvSpPr>
            <a:spLocks noGrp="1" noChangeArrowheads="1"/>
          </p:cNvSpPr>
          <p:nvPr>
            <p:ph type="body" idx="1"/>
          </p:nvPr>
        </p:nvSpPr>
        <p:spPr bwMode="auto">
          <a:solidFill>
            <a:srgbClr val="FFFFFF"/>
          </a:solidFill>
          <a:ln>
            <a:solidFill>
              <a:srgbClr val="000000"/>
            </a:solidFill>
            <a:miter lim="800000"/>
            <a:headEnd/>
            <a:tailEnd/>
          </a:ln>
        </p:spPr>
        <p:txBody>
          <a:bodyPr wrap="square" numCol="1" anchor="t" anchorCtr="0" compatLnSpc="1">
            <a:prstTxWarp prst="textNoShape">
              <a:avLst/>
            </a:prstTxWarp>
          </a:bodyPr>
          <a:lstStyle/>
          <a:p>
            <a:pPr eaLnBrk="1" hangingPunct="1">
              <a:spcBef>
                <a:spcPct val="0"/>
              </a:spcBef>
            </a:pPr>
            <a:endParaRPr 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3"/>
          <p:cNvSpPr/>
          <p:nvPr/>
        </p:nvSpPr>
        <p:spPr>
          <a:xfrm>
            <a:off x="904875" y="3648075"/>
            <a:ext cx="7315200" cy="1279525"/>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5" name="Rectangle 4"/>
          <p:cNvSpPr/>
          <p:nvPr/>
        </p:nvSpPr>
        <p:spPr>
          <a:xfrm>
            <a:off x="914400" y="5048250"/>
            <a:ext cx="73152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6" name="Rectangle 5"/>
          <p:cNvSpPr/>
          <p:nvPr/>
        </p:nvSpPr>
        <p:spPr>
          <a:xfrm>
            <a:off x="904875" y="3648075"/>
            <a:ext cx="228600" cy="1279525"/>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7" name="Rectangle 6"/>
          <p:cNvSpPr/>
          <p:nvPr/>
        </p:nvSpPr>
        <p:spPr>
          <a:xfrm>
            <a:off x="914400" y="5048250"/>
            <a:ext cx="2286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8" name="Title 7"/>
          <p:cNvSpPr>
            <a:spLocks noGrp="1"/>
          </p:cNvSpPr>
          <p:nvPr>
            <p:ph type="ctrTitle"/>
          </p:nvPr>
        </p:nvSpPr>
        <p:spPr>
          <a:xfrm>
            <a:off x="1219200" y="3886200"/>
            <a:ext cx="6858000" cy="990600"/>
          </a:xfrm>
        </p:spPr>
        <p:txBody>
          <a:bodyPr anchor="t"/>
          <a:lstStyle>
            <a:lvl1pPr algn="r">
              <a:defRPr sz="3200">
                <a:solidFill>
                  <a:schemeClr val="tx1"/>
                </a:solidFill>
              </a:defRPr>
            </a:lvl1pPr>
          </a:lstStyle>
          <a:p>
            <a:r>
              <a:rPr lang="en-US" smtClean="0"/>
              <a:t>Click to edit Master title style</a:t>
            </a:r>
            <a:endParaRPr lang="en-US"/>
          </a:p>
        </p:txBody>
      </p:sp>
      <p:sp>
        <p:nvSpPr>
          <p:cNvPr id="9" name="Subtitle 8"/>
          <p:cNvSpPr>
            <a:spLocks noGrp="1"/>
          </p:cNvSpPr>
          <p:nvPr>
            <p:ph type="subTitle" idx="1"/>
          </p:nvPr>
        </p:nvSpPr>
        <p:spPr>
          <a:xfrm>
            <a:off x="1219200" y="5124450"/>
            <a:ext cx="6858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10" name="Date Placeholder 27"/>
          <p:cNvSpPr>
            <a:spLocks noGrp="1"/>
          </p:cNvSpPr>
          <p:nvPr>
            <p:ph type="dt" sz="half" idx="10"/>
          </p:nvPr>
        </p:nvSpPr>
        <p:spPr>
          <a:xfrm>
            <a:off x="6400800" y="6354763"/>
            <a:ext cx="2286000" cy="366712"/>
          </a:xfrm>
        </p:spPr>
        <p:txBody>
          <a:bodyPr/>
          <a:lstStyle>
            <a:lvl1pPr>
              <a:defRPr sz="1400"/>
            </a:lvl1pPr>
          </a:lstStyle>
          <a:p>
            <a:pPr>
              <a:defRPr/>
            </a:pPr>
            <a:endParaRPr lang="en-US"/>
          </a:p>
        </p:txBody>
      </p:sp>
      <p:sp>
        <p:nvSpPr>
          <p:cNvPr id="11" name="Footer Placeholder 16"/>
          <p:cNvSpPr>
            <a:spLocks noGrp="1"/>
          </p:cNvSpPr>
          <p:nvPr>
            <p:ph type="ftr" sz="quarter" idx="11"/>
          </p:nvPr>
        </p:nvSpPr>
        <p:spPr>
          <a:xfrm>
            <a:off x="2898775" y="6354763"/>
            <a:ext cx="3475038" cy="366712"/>
          </a:xfrm>
        </p:spPr>
        <p:txBody>
          <a:bodyPr/>
          <a:lstStyle>
            <a:lvl1pPr>
              <a:defRPr/>
            </a:lvl1pPr>
          </a:lstStyle>
          <a:p>
            <a:pPr>
              <a:defRPr/>
            </a:pPr>
            <a:endParaRPr lang="en-US"/>
          </a:p>
        </p:txBody>
      </p:sp>
      <p:sp>
        <p:nvSpPr>
          <p:cNvPr id="12" name="Slide Number Placeholder 28"/>
          <p:cNvSpPr>
            <a:spLocks noGrp="1"/>
          </p:cNvSpPr>
          <p:nvPr>
            <p:ph type="sldNum" sz="quarter" idx="12"/>
          </p:nvPr>
        </p:nvSpPr>
        <p:spPr>
          <a:xfrm>
            <a:off x="1216025" y="6354763"/>
            <a:ext cx="1219200" cy="366712"/>
          </a:xfrm>
        </p:spPr>
        <p:txBody>
          <a:bodyPr/>
          <a:lstStyle>
            <a:lvl1pPr>
              <a:defRPr/>
            </a:lvl1pPr>
          </a:lstStyle>
          <a:p>
            <a:pPr>
              <a:defRPr/>
            </a:pPr>
            <a:fld id="{636CAE4B-5602-492A-9DCE-8B508591B57D}" type="slidenum">
              <a:rPr lang="en-US"/>
              <a:pPr>
                <a:defRPr/>
              </a:pPr>
              <a:t>‹#›</a:t>
            </a:fld>
            <a:endParaRPr lang="en-US" dirty="0"/>
          </a:p>
        </p:txBody>
      </p:sp>
    </p:spTree>
    <p:extLst>
      <p:ext uri="{BB962C8B-B14F-4D97-AF65-F5344CB8AC3E}">
        <p14:creationId xmlns:p14="http://schemas.microsoft.com/office/powerpoint/2010/main" val="373598624"/>
      </p:ext>
    </p:extLst>
  </p:cSld>
  <p:clrMapOvr>
    <a:masterClrMapping/>
  </p:clrMapOvr>
  <p:transition>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12EBF340-3D38-4350-9C26-A5CC7276C9F3}" type="slidenum">
              <a:rPr lang="en-US"/>
              <a:pPr>
                <a:defRPr/>
              </a:pPr>
              <a:t>‹#›</a:t>
            </a:fld>
            <a:endParaRPr lang="en-US" dirty="0"/>
          </a:p>
        </p:txBody>
      </p:sp>
    </p:spTree>
    <p:extLst>
      <p:ext uri="{BB962C8B-B14F-4D97-AF65-F5344CB8AC3E}">
        <p14:creationId xmlns:p14="http://schemas.microsoft.com/office/powerpoint/2010/main" val="1312258820"/>
      </p:ext>
    </p:extLst>
  </p:cSld>
  <p:clrMapOvr>
    <a:masterClrMapping/>
  </p:clrMapOvr>
  <p:transition>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Straight Connector 10"/>
          <p:cNvSpPr>
            <a:spLocks noChangeShapeType="1"/>
          </p:cNvSpPr>
          <p:nvPr/>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5" name="Isosceles Triangle 4"/>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6" name="Straight Connector 12"/>
          <p:cNvSpPr>
            <a:spLocks noChangeShapeType="1"/>
          </p:cNvSpPr>
          <p:nvPr/>
        </p:nvSpPr>
        <p:spPr bwMode="auto">
          <a:xfrm rot="5400000">
            <a:off x="3630612" y="3201988"/>
            <a:ext cx="5851525"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12CDE1DC-3349-46B9-9B44-89D701E1848D}" type="slidenum">
              <a:rPr lang="en-US"/>
              <a:pPr>
                <a:defRPr/>
              </a:pPr>
              <a:t>‹#›</a:t>
            </a:fld>
            <a:endParaRPr lang="en-US" dirty="0"/>
          </a:p>
        </p:txBody>
      </p:sp>
    </p:spTree>
    <p:extLst>
      <p:ext uri="{BB962C8B-B14F-4D97-AF65-F5344CB8AC3E}">
        <p14:creationId xmlns:p14="http://schemas.microsoft.com/office/powerpoint/2010/main" val="4009396067"/>
      </p:ext>
    </p:extLst>
  </p:cSld>
  <p:clrMapOvr>
    <a:masterClrMapping/>
  </p:clrMapOvr>
  <p:transition>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57200" y="274638"/>
            <a:ext cx="8229600" cy="5851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Date Placeholder 2"/>
          <p:cNvSpPr>
            <a:spLocks noGrp="1"/>
          </p:cNvSpPr>
          <p:nvPr>
            <p:ph type="dt" sz="half" idx="10"/>
          </p:nvPr>
        </p:nvSpPr>
        <p:spPr>
          <a:xfrm>
            <a:off x="457200" y="6245225"/>
            <a:ext cx="2133600" cy="476250"/>
          </a:xfrm>
        </p:spPr>
        <p:txBody>
          <a:bodyPr/>
          <a:lstStyle>
            <a:lvl1pPr>
              <a:defRPr/>
            </a:lvl1pPr>
          </a:lstStyle>
          <a:p>
            <a:pPr>
              <a:defRPr/>
            </a:pPr>
            <a:endParaRPr lang="en-US"/>
          </a:p>
        </p:txBody>
      </p:sp>
      <p:sp>
        <p:nvSpPr>
          <p:cNvPr id="4" name="Footer Placeholder 3"/>
          <p:cNvSpPr>
            <a:spLocks noGrp="1"/>
          </p:cNvSpPr>
          <p:nvPr>
            <p:ph type="ftr" sz="quarter" idx="11"/>
          </p:nvPr>
        </p:nvSpPr>
        <p:spPr>
          <a:xfrm>
            <a:off x="3124200" y="6245225"/>
            <a:ext cx="2895600" cy="476250"/>
          </a:xfrm>
        </p:spPr>
        <p:txBody>
          <a:bodyPr/>
          <a:lstStyle>
            <a:lvl1pPr>
              <a:defRPr/>
            </a:lvl1pPr>
          </a:lstStyle>
          <a:p>
            <a:pPr>
              <a:defRPr/>
            </a:pPr>
            <a:endParaRPr lang="en-US"/>
          </a:p>
        </p:txBody>
      </p:sp>
      <p:sp>
        <p:nvSpPr>
          <p:cNvPr id="5" name="Slide Number Placeholder 4"/>
          <p:cNvSpPr>
            <a:spLocks noGrp="1"/>
          </p:cNvSpPr>
          <p:nvPr>
            <p:ph type="sldNum" sz="quarter" idx="12"/>
          </p:nvPr>
        </p:nvSpPr>
        <p:spPr>
          <a:xfrm>
            <a:off x="6553200" y="6245225"/>
            <a:ext cx="2133600" cy="476250"/>
          </a:xfrm>
        </p:spPr>
        <p:txBody>
          <a:bodyPr/>
          <a:lstStyle>
            <a:lvl1pPr>
              <a:defRPr/>
            </a:lvl1pPr>
          </a:lstStyle>
          <a:p>
            <a:pPr>
              <a:defRPr/>
            </a:pPr>
            <a:fld id="{C81EA23F-07C7-42ED-966C-657E55119B13}" type="slidenum">
              <a:rPr lang="en-US"/>
              <a:pPr>
                <a:defRPr/>
              </a:pPr>
              <a:t>‹#›</a:t>
            </a:fld>
            <a:endParaRPr lang="en-US" dirty="0"/>
          </a:p>
        </p:txBody>
      </p:sp>
    </p:spTree>
    <p:extLst>
      <p:ext uri="{BB962C8B-B14F-4D97-AF65-F5344CB8AC3E}">
        <p14:creationId xmlns:p14="http://schemas.microsoft.com/office/powerpoint/2010/main" val="3750092608"/>
      </p:ext>
    </p:extLst>
  </p:cSld>
  <p:clrMapOvr>
    <a:masterClrMapping/>
  </p:clrMapOvr>
  <p:transition>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ext Placeholder 2"/>
          <p:cNvSpPr>
            <a:spLocks noGrp="1"/>
          </p:cNvSpPr>
          <p:nvPr>
            <p:ph type="body" sz="half" idx="1"/>
          </p:nvPr>
        </p:nvSpPr>
        <p:spPr>
          <a:xfrm>
            <a:off x="457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457200" y="6245225"/>
            <a:ext cx="2133600" cy="476250"/>
          </a:xfrm>
        </p:spPr>
        <p:txBody>
          <a:bodyPr/>
          <a:lstStyle>
            <a:lvl1pPr>
              <a:defRPr/>
            </a:lvl1pPr>
          </a:lstStyle>
          <a:p>
            <a:pPr>
              <a:defRPr/>
            </a:pPr>
            <a:endParaRPr lang="en-US"/>
          </a:p>
        </p:txBody>
      </p:sp>
      <p:sp>
        <p:nvSpPr>
          <p:cNvPr id="6" name="Footer Placeholder 5"/>
          <p:cNvSpPr>
            <a:spLocks noGrp="1"/>
          </p:cNvSpPr>
          <p:nvPr>
            <p:ph type="ftr" sz="quarter" idx="11"/>
          </p:nvPr>
        </p:nvSpPr>
        <p:spPr>
          <a:xfrm>
            <a:off x="3124200" y="6245225"/>
            <a:ext cx="2895600" cy="476250"/>
          </a:xfr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6245225"/>
            <a:ext cx="2133600" cy="476250"/>
          </a:xfrm>
        </p:spPr>
        <p:txBody>
          <a:bodyPr/>
          <a:lstStyle>
            <a:lvl1pPr>
              <a:defRPr/>
            </a:lvl1pPr>
          </a:lstStyle>
          <a:p>
            <a:pPr>
              <a:defRPr/>
            </a:pPr>
            <a:fld id="{32E29421-56A3-4D28-A197-00852BB7D656}" type="slidenum">
              <a:rPr lang="en-US"/>
              <a:pPr>
                <a:defRPr/>
              </a:pPr>
              <a:t>‹#›</a:t>
            </a:fld>
            <a:endParaRPr lang="en-US" dirty="0"/>
          </a:p>
        </p:txBody>
      </p:sp>
    </p:spTree>
    <p:extLst>
      <p:ext uri="{BB962C8B-B14F-4D97-AF65-F5344CB8AC3E}">
        <p14:creationId xmlns:p14="http://schemas.microsoft.com/office/powerpoint/2010/main" val="2970753392"/>
      </p:ext>
    </p:extLst>
  </p:cSld>
  <p:clrMapOvr>
    <a:masterClrMapping/>
  </p:clrMapOvr>
  <p:transition>
    <p:random/>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457200" y="1600200"/>
            <a:ext cx="8229600" cy="4525963"/>
          </a:xfrm>
        </p:spPr>
        <p:txBody>
          <a:bodyPr>
            <a:normAutofit/>
          </a:bodyPr>
          <a:lstStyle/>
          <a:p>
            <a:pPr lvl="0"/>
            <a:endParaRPr lang="en-US" noProof="0" dirty="0"/>
          </a:p>
        </p:txBody>
      </p:sp>
      <p:sp>
        <p:nvSpPr>
          <p:cNvPr id="4" name="Date Placeholder 3"/>
          <p:cNvSpPr>
            <a:spLocks noGrp="1"/>
          </p:cNvSpPr>
          <p:nvPr>
            <p:ph type="dt" sz="half" idx="10"/>
          </p:nvPr>
        </p:nvSpPr>
        <p:spPr>
          <a:xfrm>
            <a:off x="457200" y="6245225"/>
            <a:ext cx="2133600" cy="476250"/>
          </a:xfrm>
        </p:spPr>
        <p:txBody>
          <a:bodyPr/>
          <a:lstStyle>
            <a:lvl1pPr>
              <a:defRPr/>
            </a:lvl1pPr>
          </a:lstStyle>
          <a:p>
            <a:pPr>
              <a:defRPr/>
            </a:pPr>
            <a:endParaRPr lang="en-US"/>
          </a:p>
        </p:txBody>
      </p:sp>
      <p:sp>
        <p:nvSpPr>
          <p:cNvPr id="5" name="Footer Placeholder 4"/>
          <p:cNvSpPr>
            <a:spLocks noGrp="1"/>
          </p:cNvSpPr>
          <p:nvPr>
            <p:ph type="ftr" sz="quarter" idx="11"/>
          </p:nvPr>
        </p:nvSpPr>
        <p:spPr>
          <a:xfrm>
            <a:off x="3124200" y="6245225"/>
            <a:ext cx="2895600" cy="476250"/>
          </a:xfr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6245225"/>
            <a:ext cx="2133600" cy="476250"/>
          </a:xfrm>
        </p:spPr>
        <p:txBody>
          <a:bodyPr/>
          <a:lstStyle>
            <a:lvl1pPr>
              <a:defRPr/>
            </a:lvl1pPr>
          </a:lstStyle>
          <a:p>
            <a:pPr>
              <a:defRPr/>
            </a:pPr>
            <a:fld id="{0B723A42-CC90-4D00-AFBE-68DB0FBA5980}" type="slidenum">
              <a:rPr lang="en-US"/>
              <a:pPr>
                <a:defRPr/>
              </a:pPr>
              <a:t>‹#›</a:t>
            </a:fld>
            <a:endParaRPr lang="en-US" dirty="0"/>
          </a:p>
        </p:txBody>
      </p:sp>
    </p:spTree>
    <p:extLst>
      <p:ext uri="{BB962C8B-B14F-4D97-AF65-F5344CB8AC3E}">
        <p14:creationId xmlns:p14="http://schemas.microsoft.com/office/powerpoint/2010/main" val="1156538174"/>
      </p:ext>
    </p:extLst>
  </p:cSld>
  <p:clrMapOvr>
    <a:masterClrMapping/>
  </p:clrMapOvr>
  <p:transition>
    <p:random/>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8" name="Content Placeholder 7"/>
          <p:cNvSpPr>
            <a:spLocks noGrp="1"/>
          </p:cNvSpPr>
          <p:nvPr>
            <p:ph sz="quarter" idx="1"/>
          </p:nvPr>
        </p:nvSpPr>
        <p:spPr>
          <a:xfrm>
            <a:off x="457200" y="1219200"/>
            <a:ext cx="8229600" cy="4937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13"/>
          <p:cNvSpPr>
            <a:spLocks noGrp="1"/>
          </p:cNvSpPr>
          <p:nvPr>
            <p:ph type="dt" sz="half" idx="10"/>
          </p:nvPr>
        </p:nvSpPr>
        <p:spPr/>
        <p:txBody>
          <a:bodyPr/>
          <a:lstStyle>
            <a:lvl1pPr>
              <a:defRPr/>
            </a:lvl1pPr>
          </a:lstStyle>
          <a:p>
            <a:pPr>
              <a:defRPr/>
            </a:pPr>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22"/>
          <p:cNvSpPr>
            <a:spLocks noGrp="1"/>
          </p:cNvSpPr>
          <p:nvPr>
            <p:ph type="sldNum" sz="quarter" idx="12"/>
          </p:nvPr>
        </p:nvSpPr>
        <p:spPr/>
        <p:txBody>
          <a:bodyPr/>
          <a:lstStyle>
            <a:lvl1pPr>
              <a:defRPr/>
            </a:lvl1pPr>
          </a:lstStyle>
          <a:p>
            <a:pPr>
              <a:defRPr/>
            </a:pPr>
            <a:fld id="{7638BCCC-36CD-4E28-AC3C-6510D9BC556D}" type="slidenum">
              <a:rPr lang="en-US"/>
              <a:pPr>
                <a:defRPr/>
              </a:pPr>
              <a:t>‹#›</a:t>
            </a:fld>
            <a:endParaRPr lang="en-US" dirty="0"/>
          </a:p>
        </p:txBody>
      </p:sp>
    </p:spTree>
    <p:extLst>
      <p:ext uri="{BB962C8B-B14F-4D97-AF65-F5344CB8AC3E}">
        <p14:creationId xmlns:p14="http://schemas.microsoft.com/office/powerpoint/2010/main" val="12075852"/>
      </p:ext>
    </p:extLst>
  </p:cSld>
  <p:clrMapOvr>
    <a:masterClrMapping/>
  </p:clrMapOvr>
  <p:transition>
    <p:random/>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3"/>
          <p:cNvSpPr/>
          <p:nvPr/>
        </p:nvSpPr>
        <p:spPr>
          <a:xfrm>
            <a:off x="914400" y="2819400"/>
            <a:ext cx="7315200" cy="1279525"/>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5" name="Rectangle 4"/>
          <p:cNvSpPr/>
          <p:nvPr/>
        </p:nvSpPr>
        <p:spPr>
          <a:xfrm>
            <a:off x="914400" y="2819400"/>
            <a:ext cx="228600" cy="1279525"/>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2" name="Title 1"/>
          <p:cNvSpPr>
            <a:spLocks noGrp="1"/>
          </p:cNvSpPr>
          <p:nvPr>
            <p:ph type="title"/>
          </p:nvPr>
        </p:nvSpPr>
        <p:spPr>
          <a:xfrm>
            <a:off x="1219200" y="2971800"/>
            <a:ext cx="6858000" cy="1066800"/>
          </a:xfrm>
        </p:spPr>
        <p:txBody>
          <a:bodyPr anchor="t"/>
          <a:lstStyle>
            <a:lvl1pPr algn="r">
              <a:buNone/>
              <a:defRPr sz="3200" b="0" cap="none" baseline="0"/>
            </a:lvl1pPr>
          </a:lstStyle>
          <a:p>
            <a:r>
              <a:rPr lang="en-US" smtClean="0"/>
              <a:t>Click to edit Master title style</a:t>
            </a:r>
            <a:endParaRPr lang="en-US"/>
          </a:p>
        </p:txBody>
      </p:sp>
      <p:sp>
        <p:nvSpPr>
          <p:cNvPr id="3" name="Text Placeholder 2"/>
          <p:cNvSpPr>
            <a:spLocks noGrp="1"/>
          </p:cNvSpPr>
          <p:nvPr>
            <p:ph type="body" idx="1"/>
          </p:nvPr>
        </p:nvSpPr>
        <p:spPr>
          <a:xfrm>
            <a:off x="1295400" y="4267200"/>
            <a:ext cx="6781800" cy="1143000"/>
          </a:xfrm>
        </p:spPr>
        <p:txBody>
          <a:bodyPr/>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6" name="Date Placeholder 3"/>
          <p:cNvSpPr>
            <a:spLocks noGrp="1"/>
          </p:cNvSpPr>
          <p:nvPr>
            <p:ph type="dt" sz="half" idx="10"/>
          </p:nvPr>
        </p:nvSpPr>
        <p:spPr>
          <a:xfrm>
            <a:off x="6400800" y="6354763"/>
            <a:ext cx="2286000" cy="366712"/>
          </a:xfrm>
        </p:spPr>
        <p:txBody>
          <a:bodyPr/>
          <a:lstStyle>
            <a:lvl1pPr>
              <a:defRPr/>
            </a:lvl1pPr>
          </a:lstStyle>
          <a:p>
            <a:pPr>
              <a:defRPr/>
            </a:pPr>
            <a:endParaRPr lang="en-US"/>
          </a:p>
        </p:txBody>
      </p:sp>
      <p:sp>
        <p:nvSpPr>
          <p:cNvPr id="7" name="Footer Placeholder 4"/>
          <p:cNvSpPr>
            <a:spLocks noGrp="1"/>
          </p:cNvSpPr>
          <p:nvPr>
            <p:ph type="ftr" sz="quarter" idx="11"/>
          </p:nvPr>
        </p:nvSpPr>
        <p:spPr>
          <a:xfrm>
            <a:off x="2898775" y="6354763"/>
            <a:ext cx="3475038" cy="366712"/>
          </a:xfrm>
        </p:spPr>
        <p:txBody>
          <a:bodyPr/>
          <a:lstStyle>
            <a:lvl1pPr>
              <a:defRPr/>
            </a:lvl1pPr>
          </a:lstStyle>
          <a:p>
            <a:pPr>
              <a:defRPr/>
            </a:pPr>
            <a:endParaRPr lang="en-US"/>
          </a:p>
        </p:txBody>
      </p:sp>
      <p:sp>
        <p:nvSpPr>
          <p:cNvPr id="8" name="Slide Number Placeholder 5"/>
          <p:cNvSpPr>
            <a:spLocks noGrp="1"/>
          </p:cNvSpPr>
          <p:nvPr>
            <p:ph type="sldNum" sz="quarter" idx="12"/>
          </p:nvPr>
        </p:nvSpPr>
        <p:spPr>
          <a:xfrm>
            <a:off x="1069975" y="6354763"/>
            <a:ext cx="1520825" cy="366712"/>
          </a:xfrm>
        </p:spPr>
        <p:txBody>
          <a:bodyPr/>
          <a:lstStyle>
            <a:lvl1pPr>
              <a:defRPr/>
            </a:lvl1pPr>
          </a:lstStyle>
          <a:p>
            <a:pPr>
              <a:defRPr/>
            </a:pPr>
            <a:fld id="{0890A215-62E5-4084-AFCC-02D45A256719}" type="slidenum">
              <a:rPr lang="en-US"/>
              <a:pPr>
                <a:defRPr/>
              </a:pPr>
              <a:t>‹#›</a:t>
            </a:fld>
            <a:endParaRPr lang="en-US" dirty="0"/>
          </a:p>
        </p:txBody>
      </p:sp>
    </p:spTree>
    <p:extLst>
      <p:ext uri="{BB962C8B-B14F-4D97-AF65-F5344CB8AC3E}">
        <p14:creationId xmlns:p14="http://schemas.microsoft.com/office/powerpoint/2010/main" val="4125687462"/>
      </p:ext>
    </p:extLst>
  </p:cSld>
  <p:clrMapOvr>
    <a:masterClrMapping/>
  </p:clrMapOvr>
  <p:transition>
    <p:random/>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lstStyle/>
          <a:p>
            <a:r>
              <a:rPr lang="en-US" smtClean="0"/>
              <a:t>Click to edit Master title style</a:t>
            </a:r>
            <a:endParaRPr lang="en-US"/>
          </a:p>
        </p:txBody>
      </p:sp>
      <p:sp>
        <p:nvSpPr>
          <p:cNvPr id="9" name="Content Placeholder 8"/>
          <p:cNvSpPr>
            <a:spLocks noGrp="1"/>
          </p:cNvSpPr>
          <p:nvPr>
            <p:ph sz="quarter" idx="1"/>
          </p:nvPr>
        </p:nvSpPr>
        <p:spPr>
          <a:xfrm>
            <a:off x="457200" y="1219200"/>
            <a:ext cx="4041648" cy="4937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Content Placeholder 10"/>
          <p:cNvSpPr>
            <a:spLocks noGrp="1"/>
          </p:cNvSpPr>
          <p:nvPr>
            <p:ph sz="quarter" idx="2"/>
          </p:nvPr>
        </p:nvSpPr>
        <p:spPr>
          <a:xfrm>
            <a:off x="4632198" y="1216152"/>
            <a:ext cx="4041648" cy="4937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13"/>
          <p:cNvSpPr>
            <a:spLocks noGrp="1"/>
          </p:cNvSpPr>
          <p:nvPr>
            <p:ph type="dt" sz="half" idx="10"/>
          </p:nvPr>
        </p:nvSpPr>
        <p:spPr/>
        <p:txBody>
          <a:bodyPr/>
          <a:lstStyle>
            <a:lvl1pPr>
              <a:defRPr/>
            </a:lvl1pPr>
          </a:lstStyle>
          <a:p>
            <a:pPr>
              <a:defRPr/>
            </a:pPr>
            <a:endParaRPr lang="en-US"/>
          </a:p>
        </p:txBody>
      </p:sp>
      <p:sp>
        <p:nvSpPr>
          <p:cNvPr id="6" name="Footer Placeholder 2"/>
          <p:cNvSpPr>
            <a:spLocks noGrp="1"/>
          </p:cNvSpPr>
          <p:nvPr>
            <p:ph type="ftr" sz="quarter" idx="11"/>
          </p:nvPr>
        </p:nvSpPr>
        <p:spPr/>
        <p:txBody>
          <a:bodyPr/>
          <a:lstStyle>
            <a:lvl1pPr>
              <a:defRPr/>
            </a:lvl1pPr>
          </a:lstStyle>
          <a:p>
            <a:pPr>
              <a:defRPr/>
            </a:pPr>
            <a:endParaRPr lang="en-US"/>
          </a:p>
        </p:txBody>
      </p:sp>
      <p:sp>
        <p:nvSpPr>
          <p:cNvPr id="7" name="Slide Number Placeholder 22"/>
          <p:cNvSpPr>
            <a:spLocks noGrp="1"/>
          </p:cNvSpPr>
          <p:nvPr>
            <p:ph type="sldNum" sz="quarter" idx="12"/>
          </p:nvPr>
        </p:nvSpPr>
        <p:spPr/>
        <p:txBody>
          <a:bodyPr/>
          <a:lstStyle>
            <a:lvl1pPr>
              <a:defRPr/>
            </a:lvl1pPr>
          </a:lstStyle>
          <a:p>
            <a:pPr>
              <a:defRPr/>
            </a:pPr>
            <a:fld id="{686B1FB9-A049-43EB-8D32-158FDF4598DE}" type="slidenum">
              <a:rPr lang="en-US"/>
              <a:pPr>
                <a:defRPr/>
              </a:pPr>
              <a:t>‹#›</a:t>
            </a:fld>
            <a:endParaRPr lang="en-US" dirty="0"/>
          </a:p>
        </p:txBody>
      </p:sp>
    </p:spTree>
    <p:extLst>
      <p:ext uri="{BB962C8B-B14F-4D97-AF65-F5344CB8AC3E}">
        <p14:creationId xmlns:p14="http://schemas.microsoft.com/office/powerpoint/2010/main" val="2108836710"/>
      </p:ext>
    </p:extLst>
  </p:cSld>
  <p:clrMapOvr>
    <a:masterClrMapping/>
  </p:clrMapOvr>
  <p:transition>
    <p:random/>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914400"/>
          </a:xfrm>
        </p:spPr>
        <p:txBody>
          <a:bodyPr anchor="ct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285875"/>
            <a:ext cx="4040188" cy="685800"/>
          </a:xfrm>
          <a:noFill/>
          <a:ln>
            <a:noFill/>
          </a:ln>
        </p:spPr>
        <p:txBody>
          <a:bodyPr anchor="b">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4" name="Text Placeholder 3"/>
          <p:cNvSpPr>
            <a:spLocks noGrp="1"/>
          </p:cNvSpPr>
          <p:nvPr>
            <p:ph type="body" sz="half" idx="3"/>
          </p:nvPr>
        </p:nvSpPr>
        <p:spPr>
          <a:xfrm>
            <a:off x="4648200" y="1295400"/>
            <a:ext cx="4041775" cy="685800"/>
          </a:xfrm>
          <a:noFill/>
          <a:ln>
            <a:noFill/>
          </a:ln>
        </p:spPr>
        <p:txBody>
          <a:bodyPr anchor="b"/>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11" name="Content Placeholder 10"/>
          <p:cNvSpPr>
            <a:spLocks noGrp="1"/>
          </p:cNvSpPr>
          <p:nvPr>
            <p:ph sz="quarter" idx="2"/>
          </p:nvPr>
        </p:nvSpPr>
        <p:spPr>
          <a:xfrm>
            <a:off x="457200" y="2133600"/>
            <a:ext cx="4038600" cy="4038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Content Placeholder 12"/>
          <p:cNvSpPr>
            <a:spLocks noGrp="1"/>
          </p:cNvSpPr>
          <p:nvPr>
            <p:ph sz="quarter" idx="4"/>
          </p:nvPr>
        </p:nvSpPr>
        <p:spPr>
          <a:xfrm>
            <a:off x="4648200" y="2133600"/>
            <a:ext cx="4038600" cy="4038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13"/>
          <p:cNvSpPr>
            <a:spLocks noGrp="1"/>
          </p:cNvSpPr>
          <p:nvPr>
            <p:ph type="dt" sz="half" idx="10"/>
          </p:nvPr>
        </p:nvSpPr>
        <p:spPr/>
        <p:txBody>
          <a:bodyPr/>
          <a:lstStyle>
            <a:lvl1pPr>
              <a:defRPr/>
            </a:lvl1pPr>
          </a:lstStyle>
          <a:p>
            <a:pPr>
              <a:defRPr/>
            </a:pPr>
            <a:endParaRPr lang="en-US"/>
          </a:p>
        </p:txBody>
      </p:sp>
      <p:sp>
        <p:nvSpPr>
          <p:cNvPr id="8" name="Footer Placeholder 2"/>
          <p:cNvSpPr>
            <a:spLocks noGrp="1"/>
          </p:cNvSpPr>
          <p:nvPr>
            <p:ph type="ftr" sz="quarter" idx="11"/>
          </p:nvPr>
        </p:nvSpPr>
        <p:spPr/>
        <p:txBody>
          <a:bodyPr/>
          <a:lstStyle>
            <a:lvl1pPr>
              <a:defRPr/>
            </a:lvl1pPr>
          </a:lstStyle>
          <a:p>
            <a:pPr>
              <a:defRPr/>
            </a:pPr>
            <a:endParaRPr lang="en-US"/>
          </a:p>
        </p:txBody>
      </p:sp>
      <p:sp>
        <p:nvSpPr>
          <p:cNvPr id="9" name="Slide Number Placeholder 22"/>
          <p:cNvSpPr>
            <a:spLocks noGrp="1"/>
          </p:cNvSpPr>
          <p:nvPr>
            <p:ph type="sldNum" sz="quarter" idx="12"/>
          </p:nvPr>
        </p:nvSpPr>
        <p:spPr/>
        <p:txBody>
          <a:bodyPr/>
          <a:lstStyle>
            <a:lvl1pPr>
              <a:defRPr/>
            </a:lvl1pPr>
          </a:lstStyle>
          <a:p>
            <a:pPr>
              <a:defRPr/>
            </a:pPr>
            <a:fld id="{109AA828-B87E-4100-83F2-855CF0A54359}" type="slidenum">
              <a:rPr lang="en-US"/>
              <a:pPr>
                <a:defRPr/>
              </a:pPr>
              <a:t>‹#›</a:t>
            </a:fld>
            <a:endParaRPr lang="en-US" dirty="0"/>
          </a:p>
        </p:txBody>
      </p:sp>
    </p:spTree>
    <p:extLst>
      <p:ext uri="{BB962C8B-B14F-4D97-AF65-F5344CB8AC3E}">
        <p14:creationId xmlns:p14="http://schemas.microsoft.com/office/powerpoint/2010/main" val="1878954343"/>
      </p:ext>
    </p:extLst>
  </p:cSld>
  <p:clrMapOvr>
    <a:masterClrMapping/>
  </p:clrMapOvr>
  <p:transition>
    <p:random/>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Isosceles Triangle 2"/>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2" name="Title 1"/>
          <p:cNvSpPr>
            <a:spLocks noGrp="1"/>
          </p:cNvSpPr>
          <p:nvPr>
            <p:ph type="title"/>
          </p:nvPr>
        </p:nvSpPr>
        <p:spPr>
          <a:xfrm>
            <a:off x="457200" y="228600"/>
            <a:ext cx="8229600" cy="914400"/>
          </a:xfrm>
        </p:spPr>
        <p:txBody>
          <a:bodyPr/>
          <a:lstStyle/>
          <a:p>
            <a:r>
              <a:rPr lang="en-US" smtClean="0"/>
              <a:t>Click to edit Master title style</a:t>
            </a:r>
            <a:endParaRPr lang="en-US"/>
          </a:p>
        </p:txBody>
      </p:sp>
      <p:sp>
        <p:nvSpPr>
          <p:cNvPr id="4" name="Date Placeholder 2"/>
          <p:cNvSpPr>
            <a:spLocks noGrp="1"/>
          </p:cNvSpPr>
          <p:nvPr>
            <p:ph type="dt" sz="half" idx="10"/>
          </p:nvPr>
        </p:nvSpPr>
        <p:spPr/>
        <p:txBody>
          <a:bodyPr/>
          <a:lstStyle>
            <a:lvl1pPr>
              <a:defRPr/>
            </a:lvl1pPr>
          </a:lstStyle>
          <a:p>
            <a:pPr>
              <a:defRPr/>
            </a:pPr>
            <a:endParaRPr lang="en-US"/>
          </a:p>
        </p:txBody>
      </p:sp>
      <p:sp>
        <p:nvSpPr>
          <p:cNvPr id="5" name="Footer Placeholder 3"/>
          <p:cNvSpPr>
            <a:spLocks noGrp="1"/>
          </p:cNvSpPr>
          <p:nvPr>
            <p:ph type="ftr" sz="quarter" idx="11"/>
          </p:nvPr>
        </p:nvSpPr>
        <p:spPr/>
        <p:txBody>
          <a:bodyPr/>
          <a:lstStyle>
            <a:lvl1pPr>
              <a:defRPr/>
            </a:lvl1pPr>
          </a:lstStyle>
          <a:p>
            <a:pPr>
              <a:defRPr/>
            </a:pPr>
            <a:endParaRPr lang="en-US"/>
          </a:p>
        </p:txBody>
      </p:sp>
      <p:sp>
        <p:nvSpPr>
          <p:cNvPr id="6" name="Slide Number Placeholder 4"/>
          <p:cNvSpPr>
            <a:spLocks noGrp="1"/>
          </p:cNvSpPr>
          <p:nvPr>
            <p:ph type="sldNum" sz="quarter" idx="12"/>
          </p:nvPr>
        </p:nvSpPr>
        <p:spPr/>
        <p:txBody>
          <a:bodyPr/>
          <a:lstStyle>
            <a:lvl1pPr>
              <a:defRPr/>
            </a:lvl1pPr>
          </a:lstStyle>
          <a:p>
            <a:pPr>
              <a:defRPr/>
            </a:pPr>
            <a:fld id="{09655C30-2ED9-402E-B84F-1174FBAB9680}" type="slidenum">
              <a:rPr lang="en-US"/>
              <a:pPr>
                <a:defRPr/>
              </a:pPr>
              <a:t>‹#›</a:t>
            </a:fld>
            <a:endParaRPr lang="en-US" dirty="0"/>
          </a:p>
        </p:txBody>
      </p:sp>
    </p:spTree>
    <p:extLst>
      <p:ext uri="{BB962C8B-B14F-4D97-AF65-F5344CB8AC3E}">
        <p14:creationId xmlns:p14="http://schemas.microsoft.com/office/powerpoint/2010/main" val="2644154228"/>
      </p:ext>
    </p:extLst>
  </p:cSld>
  <p:clrMapOvr>
    <a:masterClrMapping/>
  </p:clrMapOvr>
  <p:transition>
    <p:random/>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Straight Connector 10"/>
          <p:cNvSpPr>
            <a:spLocks noChangeShapeType="1"/>
          </p:cNvSpPr>
          <p:nvPr/>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3" name="Isosceles Triangle 2"/>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4" name="Date Placeholder 1"/>
          <p:cNvSpPr>
            <a:spLocks noGrp="1"/>
          </p:cNvSpPr>
          <p:nvPr>
            <p:ph type="dt" sz="half" idx="10"/>
          </p:nvPr>
        </p:nvSpPr>
        <p:spPr/>
        <p:txBody>
          <a:bodyPr/>
          <a:lstStyle>
            <a:lvl1pPr>
              <a:defRPr/>
            </a:lvl1pPr>
          </a:lstStyle>
          <a:p>
            <a:pPr>
              <a:defRPr/>
            </a:pPr>
            <a:endParaRPr lang="en-US"/>
          </a:p>
        </p:txBody>
      </p:sp>
      <p:sp>
        <p:nvSpPr>
          <p:cNvPr id="5" name="Footer Placeholder 2"/>
          <p:cNvSpPr>
            <a:spLocks noGrp="1"/>
          </p:cNvSpPr>
          <p:nvPr>
            <p:ph type="ftr" sz="quarter" idx="11"/>
          </p:nvPr>
        </p:nvSpPr>
        <p:spPr/>
        <p:txBody>
          <a:bodyPr/>
          <a:lstStyle>
            <a:lvl1pPr>
              <a:defRPr/>
            </a:lvl1pPr>
          </a:lstStyle>
          <a:p>
            <a:pPr>
              <a:defRPr/>
            </a:pPr>
            <a:endParaRPr lang="en-US"/>
          </a:p>
        </p:txBody>
      </p:sp>
      <p:sp>
        <p:nvSpPr>
          <p:cNvPr id="6" name="Slide Number Placeholder 3"/>
          <p:cNvSpPr>
            <a:spLocks noGrp="1"/>
          </p:cNvSpPr>
          <p:nvPr>
            <p:ph type="sldNum" sz="quarter" idx="12"/>
          </p:nvPr>
        </p:nvSpPr>
        <p:spPr/>
        <p:txBody>
          <a:bodyPr/>
          <a:lstStyle>
            <a:lvl1pPr>
              <a:defRPr/>
            </a:lvl1pPr>
          </a:lstStyle>
          <a:p>
            <a:pPr>
              <a:defRPr/>
            </a:pPr>
            <a:fld id="{DB297890-67B4-4B49-8269-7B582ACC3F8E}" type="slidenum">
              <a:rPr lang="en-US"/>
              <a:pPr>
                <a:defRPr/>
              </a:pPr>
              <a:t>‹#›</a:t>
            </a:fld>
            <a:endParaRPr lang="en-US" dirty="0"/>
          </a:p>
        </p:txBody>
      </p:sp>
    </p:spTree>
    <p:extLst>
      <p:ext uri="{BB962C8B-B14F-4D97-AF65-F5344CB8AC3E}">
        <p14:creationId xmlns:p14="http://schemas.microsoft.com/office/powerpoint/2010/main" val="1564918087"/>
      </p:ext>
    </p:extLst>
  </p:cSld>
  <p:clrMapOvr>
    <a:masterClrMapping/>
  </p:clrMapOvr>
  <p:transition>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Straight Connector 10"/>
          <p:cNvSpPr>
            <a:spLocks noChangeShapeType="1"/>
          </p:cNvSpPr>
          <p:nvPr/>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6" name="Straight Connector 11"/>
          <p:cNvSpPr>
            <a:spLocks noChangeShapeType="1"/>
          </p:cNvSpPr>
          <p:nvPr/>
        </p:nvSpPr>
        <p:spPr bwMode="auto">
          <a:xfrm rot="5400000">
            <a:off x="3160712" y="3324226"/>
            <a:ext cx="6035675"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7" name="Isosceles Triangle 6"/>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2" name="Title 1"/>
          <p:cNvSpPr>
            <a:spLocks noGrp="1"/>
          </p:cNvSpPr>
          <p:nvPr>
            <p:ph type="title"/>
          </p:nvPr>
        </p:nvSpPr>
        <p:spPr>
          <a:xfrm>
            <a:off x="6324600" y="304800"/>
            <a:ext cx="2514600" cy="838200"/>
          </a:xfrm>
        </p:spPr>
        <p:txBody>
          <a:bodyPr>
            <a:noAutofit/>
          </a:bodyPr>
          <a:lstStyle>
            <a:lvl1pPr algn="l">
              <a:buNone/>
              <a:defRPr sz="2000" b="1">
                <a:solidFill>
                  <a:schemeClr val="tx2"/>
                </a:solidFill>
                <a:latin typeface="+mn-lt"/>
                <a:ea typeface="+mn-ea"/>
                <a:cs typeface="+mn-cs"/>
              </a:defRPr>
            </a:lvl1pPr>
          </a:lstStyle>
          <a:p>
            <a:r>
              <a:rPr lang="en-US" smtClean="0"/>
              <a:t>Click to edit Master title style</a:t>
            </a:r>
            <a:endParaRPr lang="en-US"/>
          </a:p>
        </p:txBody>
      </p:sp>
      <p:sp>
        <p:nvSpPr>
          <p:cNvPr id="3" name="Text Placeholder 2"/>
          <p:cNvSpPr>
            <a:spLocks noGrp="1"/>
          </p:cNvSpPr>
          <p:nvPr>
            <p:ph type="body" idx="2"/>
          </p:nvPr>
        </p:nvSpPr>
        <p:spPr>
          <a:xfrm>
            <a:off x="6324600" y="1219200"/>
            <a:ext cx="25146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a:r>
              <a:rPr lang="en-US" smtClean="0"/>
              <a:t>Click to edit Master text styles</a:t>
            </a:r>
          </a:p>
        </p:txBody>
      </p:sp>
      <p:sp>
        <p:nvSpPr>
          <p:cNvPr id="12" name="Content Placeholder 11"/>
          <p:cNvSpPr>
            <a:spLocks noGrp="1"/>
          </p:cNvSpPr>
          <p:nvPr>
            <p:ph sz="quarter" idx="1"/>
          </p:nvPr>
        </p:nvSpPr>
        <p:spPr>
          <a:xfrm>
            <a:off x="304800" y="304800"/>
            <a:ext cx="5715000" cy="5715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8" name="Date Placeholder 4"/>
          <p:cNvSpPr>
            <a:spLocks noGrp="1"/>
          </p:cNvSpPr>
          <p:nvPr>
            <p:ph type="dt" sz="half" idx="10"/>
          </p:nvPr>
        </p:nvSpPr>
        <p:spPr/>
        <p:txBody>
          <a:bodyPr/>
          <a:lstStyle>
            <a:lvl1pPr>
              <a:defRPr/>
            </a:lvl1pPr>
          </a:lstStyle>
          <a:p>
            <a:pPr>
              <a:defRPr/>
            </a:pPr>
            <a:endParaRPr lang="en-US"/>
          </a:p>
        </p:txBody>
      </p:sp>
      <p:sp>
        <p:nvSpPr>
          <p:cNvPr id="9" name="Footer Placeholder 5"/>
          <p:cNvSpPr>
            <a:spLocks noGrp="1"/>
          </p:cNvSpPr>
          <p:nvPr>
            <p:ph type="ftr" sz="quarter" idx="11"/>
          </p:nvPr>
        </p:nvSpPr>
        <p:spPr/>
        <p:txBody>
          <a:bodyPr/>
          <a:lstStyle>
            <a:lvl1pPr>
              <a:defRPr/>
            </a:lvl1pPr>
          </a:lstStyle>
          <a:p>
            <a:pPr>
              <a:defRPr/>
            </a:pPr>
            <a:endParaRPr lang="en-US"/>
          </a:p>
        </p:txBody>
      </p:sp>
      <p:sp>
        <p:nvSpPr>
          <p:cNvPr id="10" name="Slide Number Placeholder 6"/>
          <p:cNvSpPr>
            <a:spLocks noGrp="1"/>
          </p:cNvSpPr>
          <p:nvPr>
            <p:ph type="sldNum" sz="quarter" idx="12"/>
          </p:nvPr>
        </p:nvSpPr>
        <p:spPr/>
        <p:txBody>
          <a:bodyPr/>
          <a:lstStyle>
            <a:lvl1pPr>
              <a:defRPr/>
            </a:lvl1pPr>
          </a:lstStyle>
          <a:p>
            <a:pPr>
              <a:defRPr/>
            </a:pPr>
            <a:fld id="{70B22DBA-7CB3-46DC-B5F6-CF3E4E2F0D2B}" type="slidenum">
              <a:rPr lang="en-US"/>
              <a:pPr>
                <a:defRPr/>
              </a:pPr>
              <a:t>‹#›</a:t>
            </a:fld>
            <a:endParaRPr lang="en-US" dirty="0"/>
          </a:p>
        </p:txBody>
      </p:sp>
    </p:spTree>
    <p:extLst>
      <p:ext uri="{BB962C8B-B14F-4D97-AF65-F5344CB8AC3E}">
        <p14:creationId xmlns:p14="http://schemas.microsoft.com/office/powerpoint/2010/main" val="2244358459"/>
      </p:ext>
    </p:extLst>
  </p:cSld>
  <p:clrMapOvr>
    <a:masterClrMapping/>
  </p:clrMapOvr>
  <p:transition>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Straight Connector 10"/>
          <p:cNvSpPr>
            <a:spLocks noChangeShapeType="1"/>
          </p:cNvSpPr>
          <p:nvPr/>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6" name="Isosceles Triangle 5"/>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7" name="Rectangle 6"/>
          <p:cNvSpPr/>
          <p:nvPr/>
        </p:nvSpPr>
        <p:spPr>
          <a:xfrm>
            <a:off x="457200" y="500063"/>
            <a:ext cx="182563"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
        <p:nvSpPr>
          <p:cNvPr id="2" name="Title 1"/>
          <p:cNvSpPr>
            <a:spLocks noGrp="1"/>
          </p:cNvSpPr>
          <p:nvPr>
            <p:ph type="title"/>
          </p:nvPr>
        </p:nvSpPr>
        <p:spPr>
          <a:xfrm>
            <a:off x="457200" y="500856"/>
            <a:ext cx="8229600" cy="674688"/>
          </a:xfrm>
          <a:ln>
            <a:solidFill>
              <a:schemeClr val="accent1"/>
            </a:solidFill>
          </a:ln>
        </p:spPr>
        <p:txBody>
          <a:bodyPr lIns="274320" anchor="ctr"/>
          <a:lstStyle>
            <a:lvl1pPr algn="r">
              <a:buNone/>
              <a:defRPr sz="2000" b="0">
                <a:solidFill>
                  <a:schemeClr val="tx1"/>
                </a:solidFill>
              </a:defRPr>
            </a:lvl1pPr>
          </a:lstStyle>
          <a:p>
            <a:r>
              <a:rPr lang="en-US" smtClean="0"/>
              <a:t>Click to edit Master title style</a:t>
            </a:r>
            <a:endParaRPr lang="en-US"/>
          </a:p>
        </p:txBody>
      </p:sp>
      <p:sp>
        <p:nvSpPr>
          <p:cNvPr id="3" name="Picture Placeholder 2"/>
          <p:cNvSpPr>
            <a:spLocks noGrp="1"/>
          </p:cNvSpPr>
          <p:nvPr>
            <p:ph type="pic" idx="1"/>
          </p:nvPr>
        </p:nvSpPr>
        <p:spPr>
          <a:xfrm>
            <a:off x="457200" y="1905000"/>
            <a:ext cx="8229600" cy="4270248"/>
          </a:xfrm>
          <a:solidFill>
            <a:schemeClr val="tx1">
              <a:shade val="50000"/>
            </a:schemeClr>
          </a:solidFill>
          <a:ln>
            <a:noFill/>
          </a:ln>
          <a:effectLst/>
        </p:spPr>
        <p:txBody>
          <a:bodyPr>
            <a:normAutofit/>
          </a:bodyPr>
          <a:lstStyle>
            <a:lvl1pPr marL="0" indent="0">
              <a:spcBef>
                <a:spcPts val="600"/>
              </a:spcBef>
              <a:buNone/>
              <a:defRPr sz="3200"/>
            </a:lvl1pPr>
          </a:lstStyle>
          <a:p>
            <a:pPr lvl="0"/>
            <a:r>
              <a:rPr lang="en-US" noProof="0" dirty="0" smtClean="0"/>
              <a:t>Click icon to add picture</a:t>
            </a:r>
            <a:endParaRPr lang="en-US" noProof="0" dirty="0"/>
          </a:p>
        </p:txBody>
      </p:sp>
      <p:sp>
        <p:nvSpPr>
          <p:cNvPr id="4" name="Text Placeholder 3"/>
          <p:cNvSpPr>
            <a:spLocks noGrp="1"/>
          </p:cNvSpPr>
          <p:nvPr>
            <p:ph type="body" sz="half" idx="2"/>
          </p:nvPr>
        </p:nvSpPr>
        <p:spPr>
          <a:xfrm>
            <a:off x="457200" y="1219200"/>
            <a:ext cx="8229600" cy="533400"/>
          </a:xfrm>
        </p:spPr>
        <p:txBody>
          <a:bodyPr anchor="ctr"/>
          <a:lstStyle>
            <a:lvl1pPr marL="0" indent="0" algn="l">
              <a:buFontTx/>
              <a:buNone/>
              <a:defRPr sz="1400"/>
            </a:lvl1pPr>
            <a:lvl2pPr>
              <a:defRPr sz="1200"/>
            </a:lvl2pPr>
            <a:lvl3pPr>
              <a:defRPr sz="1000"/>
            </a:lvl3pPr>
            <a:lvl4pPr>
              <a:defRPr sz="900"/>
            </a:lvl4pPr>
            <a:lvl5pPr>
              <a:defRPr sz="900"/>
            </a:lvl5pPr>
          </a:lstStyle>
          <a:p>
            <a:pPr lvl="0"/>
            <a:r>
              <a:rPr lang="en-US" smtClean="0"/>
              <a:t>Click to edit Master text styles</a:t>
            </a:r>
          </a:p>
        </p:txBody>
      </p:sp>
      <p:sp>
        <p:nvSpPr>
          <p:cNvPr id="8" name="Date Placeholder 4"/>
          <p:cNvSpPr>
            <a:spLocks noGrp="1"/>
          </p:cNvSpPr>
          <p:nvPr>
            <p:ph type="dt" sz="half" idx="10"/>
          </p:nvPr>
        </p:nvSpPr>
        <p:spPr/>
        <p:txBody>
          <a:bodyPr/>
          <a:lstStyle>
            <a:lvl1pPr>
              <a:defRPr/>
            </a:lvl1pPr>
          </a:lstStyle>
          <a:p>
            <a:pPr>
              <a:defRPr/>
            </a:pPr>
            <a:endParaRPr lang="en-US"/>
          </a:p>
        </p:txBody>
      </p:sp>
      <p:sp>
        <p:nvSpPr>
          <p:cNvPr id="9" name="Footer Placeholder 5"/>
          <p:cNvSpPr>
            <a:spLocks noGrp="1"/>
          </p:cNvSpPr>
          <p:nvPr>
            <p:ph type="ftr" sz="quarter" idx="11"/>
          </p:nvPr>
        </p:nvSpPr>
        <p:spPr/>
        <p:txBody>
          <a:bodyPr/>
          <a:lstStyle>
            <a:lvl1pPr>
              <a:defRPr/>
            </a:lvl1pPr>
          </a:lstStyle>
          <a:p>
            <a:pPr>
              <a:defRPr/>
            </a:pPr>
            <a:endParaRPr lang="en-US"/>
          </a:p>
        </p:txBody>
      </p:sp>
      <p:sp>
        <p:nvSpPr>
          <p:cNvPr id="10" name="Slide Number Placeholder 6"/>
          <p:cNvSpPr>
            <a:spLocks noGrp="1"/>
          </p:cNvSpPr>
          <p:nvPr>
            <p:ph type="sldNum" sz="quarter" idx="12"/>
          </p:nvPr>
        </p:nvSpPr>
        <p:spPr/>
        <p:txBody>
          <a:bodyPr/>
          <a:lstStyle>
            <a:lvl1pPr>
              <a:defRPr/>
            </a:lvl1pPr>
          </a:lstStyle>
          <a:p>
            <a:pPr>
              <a:defRPr/>
            </a:pPr>
            <a:fld id="{5B4A0A98-1DCB-4353-8A8B-DC92EF04F1C3}" type="slidenum">
              <a:rPr lang="en-US"/>
              <a:pPr>
                <a:defRPr/>
              </a:pPr>
              <a:t>‹#›</a:t>
            </a:fld>
            <a:endParaRPr lang="en-US" dirty="0"/>
          </a:p>
        </p:txBody>
      </p:sp>
    </p:spTree>
    <p:extLst>
      <p:ext uri="{BB962C8B-B14F-4D97-AF65-F5344CB8AC3E}">
        <p14:creationId xmlns:p14="http://schemas.microsoft.com/office/powerpoint/2010/main" val="3680855979"/>
      </p:ext>
    </p:extLst>
  </p:cSld>
  <p:clrMapOvr>
    <a:masterClrMapping/>
  </p:clrMapOvr>
  <p:transition>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1026" name="Title Placeholder 21"/>
          <p:cNvSpPr>
            <a:spLocks noGrp="1"/>
          </p:cNvSpPr>
          <p:nvPr>
            <p:ph type="title"/>
          </p:nvPr>
        </p:nvSpPr>
        <p:spPr bwMode="auto">
          <a:xfrm>
            <a:off x="457200" y="152400"/>
            <a:ext cx="8229600" cy="990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1027" name="Text Placeholder 12"/>
          <p:cNvSpPr>
            <a:spLocks noGrp="1"/>
          </p:cNvSpPr>
          <p:nvPr>
            <p:ph type="body" idx="1"/>
          </p:nvPr>
        </p:nvSpPr>
        <p:spPr bwMode="auto">
          <a:xfrm>
            <a:off x="457200" y="1219200"/>
            <a:ext cx="8229600" cy="4910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4" name="Date Placeholder 13"/>
          <p:cNvSpPr>
            <a:spLocks noGrp="1"/>
          </p:cNvSpPr>
          <p:nvPr>
            <p:ph type="dt" sz="half" idx="2"/>
          </p:nvPr>
        </p:nvSpPr>
        <p:spPr>
          <a:xfrm>
            <a:off x="6400800" y="6356350"/>
            <a:ext cx="2289175" cy="365125"/>
          </a:xfrm>
          <a:prstGeom prst="rect">
            <a:avLst/>
          </a:prstGeom>
        </p:spPr>
        <p:txBody>
          <a:bodyPr vert="horz"/>
          <a:lstStyle>
            <a:lvl1pPr algn="l" eaLnBrk="1" latinLnBrk="0" hangingPunct="1">
              <a:defRPr kumimoji="0" sz="1400">
                <a:solidFill>
                  <a:schemeClr val="tx2"/>
                </a:solidFill>
                <a:latin typeface="Arial" charset="0"/>
              </a:defRPr>
            </a:lvl1pPr>
          </a:lstStyle>
          <a:p>
            <a:pPr>
              <a:defRPr/>
            </a:pPr>
            <a:endParaRPr lang="en-US"/>
          </a:p>
        </p:txBody>
      </p:sp>
      <p:sp>
        <p:nvSpPr>
          <p:cNvPr id="3" name="Footer Placeholder 2"/>
          <p:cNvSpPr>
            <a:spLocks noGrp="1"/>
          </p:cNvSpPr>
          <p:nvPr>
            <p:ph type="ftr" sz="quarter" idx="3"/>
          </p:nvPr>
        </p:nvSpPr>
        <p:spPr>
          <a:xfrm>
            <a:off x="2898775" y="6356350"/>
            <a:ext cx="3505200" cy="365125"/>
          </a:xfrm>
          <a:prstGeom prst="rect">
            <a:avLst/>
          </a:prstGeom>
        </p:spPr>
        <p:txBody>
          <a:bodyPr vert="horz"/>
          <a:lstStyle>
            <a:lvl1pPr algn="r" eaLnBrk="1" latinLnBrk="0" hangingPunct="1">
              <a:defRPr kumimoji="0" sz="1400">
                <a:solidFill>
                  <a:schemeClr val="tx2"/>
                </a:solidFill>
                <a:latin typeface="Arial" charset="0"/>
              </a:defRPr>
            </a:lvl1pPr>
          </a:lstStyle>
          <a:p>
            <a:pPr>
              <a:defRPr/>
            </a:pPr>
            <a:endParaRPr lang="en-US"/>
          </a:p>
        </p:txBody>
      </p:sp>
      <p:sp>
        <p:nvSpPr>
          <p:cNvPr id="23" name="Slide Number Placeholder 22"/>
          <p:cNvSpPr>
            <a:spLocks noGrp="1"/>
          </p:cNvSpPr>
          <p:nvPr>
            <p:ph type="sldNum" sz="quarter" idx="4"/>
          </p:nvPr>
        </p:nvSpPr>
        <p:spPr>
          <a:xfrm>
            <a:off x="612775" y="6356350"/>
            <a:ext cx="1981200" cy="365125"/>
          </a:xfrm>
          <a:prstGeom prst="rect">
            <a:avLst/>
          </a:prstGeom>
        </p:spPr>
        <p:txBody>
          <a:bodyPr vert="horz"/>
          <a:lstStyle>
            <a:lvl1pPr algn="l" eaLnBrk="1" latinLnBrk="0" hangingPunct="1">
              <a:defRPr kumimoji="0" sz="1400">
                <a:solidFill>
                  <a:schemeClr val="tx2"/>
                </a:solidFill>
                <a:latin typeface="Arial" charset="0"/>
              </a:defRPr>
            </a:lvl1pPr>
          </a:lstStyle>
          <a:p>
            <a:pPr>
              <a:defRPr/>
            </a:pPr>
            <a:fld id="{DEEC8ADC-68F3-49B9-BFE4-44CE8991F832}" type="slidenum">
              <a:rPr lang="en-US"/>
              <a:pPr>
                <a:defRPr/>
              </a:pPr>
              <a:t>‹#›</a:t>
            </a:fld>
            <a:endParaRPr lang="en-US" dirty="0"/>
          </a:p>
        </p:txBody>
      </p:sp>
      <p:sp>
        <p:nvSpPr>
          <p:cNvPr id="1031" name="Straight Connector 27"/>
          <p:cNvSpPr>
            <a:spLocks noChangeShapeType="1"/>
          </p:cNvSpPr>
          <p:nvPr/>
        </p:nvSpPr>
        <p:spPr bwMode="auto">
          <a:xfrm>
            <a:off x="457200" y="6353175"/>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1032" name="Straight Connector 28"/>
          <p:cNvSpPr>
            <a:spLocks noChangeShapeType="1"/>
          </p:cNvSpPr>
          <p:nvPr/>
        </p:nvSpPr>
        <p:spPr bwMode="auto">
          <a:xfrm>
            <a:off x="457200" y="1143000"/>
            <a:ext cx="8229600" cy="0"/>
          </a:xfrm>
          <a:prstGeom prst="line">
            <a:avLst/>
          </a:prstGeom>
          <a:noFill/>
          <a:ln w="9525" algn="ctr">
            <a:solidFill>
              <a:schemeClr val="accent2"/>
            </a:solidFill>
            <a:prstDash val="dash"/>
            <a:round/>
            <a:headEnd/>
            <a:tailEnd/>
          </a:ln>
          <a:extLst>
            <a:ext uri="{909E8E84-426E-40DD-AFC4-6F175D3DCCD1}">
              <a14:hiddenFill xmlns:a14="http://schemas.microsoft.com/office/drawing/2010/main">
                <a:noFill/>
              </a14:hiddenFill>
            </a:ext>
          </a:extLst>
        </p:spPr>
        <p:txBody>
          <a:bodyPr/>
          <a:lstStyle/>
          <a:p>
            <a:endParaRPr lang="en-US"/>
          </a:p>
        </p:txBody>
      </p:sp>
      <p:sp>
        <p:nvSpPr>
          <p:cNvPr id="10" name="Isosceles Triangle 9"/>
          <p:cNvSpPr>
            <a:spLocks noChangeAspect="1"/>
          </p:cNvSpPr>
          <p:nvPr/>
        </p:nvSpPr>
        <p:spPr>
          <a:xfrm rot="5400000">
            <a:off x="419100" y="6467475"/>
            <a:ext cx="190500" cy="120650"/>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defRPr/>
            </a:pPr>
            <a:endParaRPr lang="en-US" dirty="0"/>
          </a:p>
        </p:txBody>
      </p:sp>
    </p:spTree>
  </p:cSld>
  <p:clrMap bg1="lt1" tx1="dk1" bg2="lt2" tx2="dk2" accent1="accent1" accent2="accent2" accent3="accent3" accent4="accent4" accent5="accent5" accent6="accent6" hlink="hlink" folHlink="folHlink"/>
  <p:sldLayoutIdLst>
    <p:sldLayoutId id="2147483746" r:id="rId1"/>
    <p:sldLayoutId id="2147483742" r:id="rId2"/>
    <p:sldLayoutId id="2147483747" r:id="rId3"/>
    <p:sldLayoutId id="2147483743" r:id="rId4"/>
    <p:sldLayoutId id="2147483744" r:id="rId5"/>
    <p:sldLayoutId id="2147483748" r:id="rId6"/>
    <p:sldLayoutId id="2147483749" r:id="rId7"/>
    <p:sldLayoutId id="2147483750" r:id="rId8"/>
    <p:sldLayoutId id="2147483751" r:id="rId9"/>
    <p:sldLayoutId id="2147483745" r:id="rId10"/>
    <p:sldLayoutId id="2147483752" r:id="rId11"/>
    <p:sldLayoutId id="2147483753" r:id="rId12"/>
    <p:sldLayoutId id="2147483754" r:id="rId13"/>
    <p:sldLayoutId id="2147483755" r:id="rId14"/>
  </p:sldLayoutIdLst>
  <p:transition>
    <p:random/>
  </p:transition>
  <p:timing>
    <p:tnLst>
      <p:par>
        <p:cTn id="1" dur="indefinite" restart="never" nodeType="tmRoot"/>
      </p:par>
    </p:tnLst>
  </p:timing>
  <p:txStyles>
    <p:titleStyle>
      <a:lvl1pPr algn="l" rtl="0" eaLnBrk="0" fontAlgn="base" hangingPunct="0">
        <a:spcBef>
          <a:spcPct val="0"/>
        </a:spcBef>
        <a:spcAft>
          <a:spcPct val="0"/>
        </a:spcAft>
        <a:defRPr sz="3200" kern="1200">
          <a:solidFill>
            <a:schemeClr val="tx2"/>
          </a:solidFill>
          <a:latin typeface="+mj-lt"/>
          <a:ea typeface="+mj-ea"/>
          <a:cs typeface="+mj-cs"/>
        </a:defRPr>
      </a:lvl1pPr>
      <a:lvl2pPr algn="l" rtl="0" eaLnBrk="0" fontAlgn="base" hangingPunct="0">
        <a:spcBef>
          <a:spcPct val="0"/>
        </a:spcBef>
        <a:spcAft>
          <a:spcPct val="0"/>
        </a:spcAft>
        <a:defRPr sz="3200">
          <a:solidFill>
            <a:schemeClr val="tx2"/>
          </a:solidFill>
          <a:latin typeface="Bookman Old Style" pitchFamily="18" charset="0"/>
        </a:defRPr>
      </a:lvl2pPr>
      <a:lvl3pPr algn="l" rtl="0" eaLnBrk="0" fontAlgn="base" hangingPunct="0">
        <a:spcBef>
          <a:spcPct val="0"/>
        </a:spcBef>
        <a:spcAft>
          <a:spcPct val="0"/>
        </a:spcAft>
        <a:defRPr sz="3200">
          <a:solidFill>
            <a:schemeClr val="tx2"/>
          </a:solidFill>
          <a:latin typeface="Bookman Old Style" pitchFamily="18" charset="0"/>
        </a:defRPr>
      </a:lvl3pPr>
      <a:lvl4pPr algn="l" rtl="0" eaLnBrk="0" fontAlgn="base" hangingPunct="0">
        <a:spcBef>
          <a:spcPct val="0"/>
        </a:spcBef>
        <a:spcAft>
          <a:spcPct val="0"/>
        </a:spcAft>
        <a:defRPr sz="3200">
          <a:solidFill>
            <a:schemeClr val="tx2"/>
          </a:solidFill>
          <a:latin typeface="Bookman Old Style" pitchFamily="18" charset="0"/>
        </a:defRPr>
      </a:lvl4pPr>
      <a:lvl5pPr algn="l" rtl="0" eaLnBrk="0" fontAlgn="base" hangingPunct="0">
        <a:spcBef>
          <a:spcPct val="0"/>
        </a:spcBef>
        <a:spcAft>
          <a:spcPct val="0"/>
        </a:spcAft>
        <a:defRPr sz="3200">
          <a:solidFill>
            <a:schemeClr val="tx2"/>
          </a:solidFill>
          <a:latin typeface="Bookman Old Style" pitchFamily="18" charset="0"/>
        </a:defRPr>
      </a:lvl5pPr>
      <a:lvl6pPr marL="457200" algn="l" rtl="0" fontAlgn="base">
        <a:spcBef>
          <a:spcPct val="0"/>
        </a:spcBef>
        <a:spcAft>
          <a:spcPct val="0"/>
        </a:spcAft>
        <a:defRPr sz="3200">
          <a:solidFill>
            <a:schemeClr val="tx2"/>
          </a:solidFill>
          <a:latin typeface="Bookman Old Style" pitchFamily="18" charset="0"/>
        </a:defRPr>
      </a:lvl6pPr>
      <a:lvl7pPr marL="914400" algn="l" rtl="0" fontAlgn="base">
        <a:spcBef>
          <a:spcPct val="0"/>
        </a:spcBef>
        <a:spcAft>
          <a:spcPct val="0"/>
        </a:spcAft>
        <a:defRPr sz="3200">
          <a:solidFill>
            <a:schemeClr val="tx2"/>
          </a:solidFill>
          <a:latin typeface="Bookman Old Style" pitchFamily="18" charset="0"/>
        </a:defRPr>
      </a:lvl7pPr>
      <a:lvl8pPr marL="1371600" algn="l" rtl="0" fontAlgn="base">
        <a:spcBef>
          <a:spcPct val="0"/>
        </a:spcBef>
        <a:spcAft>
          <a:spcPct val="0"/>
        </a:spcAft>
        <a:defRPr sz="3200">
          <a:solidFill>
            <a:schemeClr val="tx2"/>
          </a:solidFill>
          <a:latin typeface="Bookman Old Style" pitchFamily="18" charset="0"/>
        </a:defRPr>
      </a:lvl8pPr>
      <a:lvl9pPr marL="1828800" algn="l" rtl="0" fontAlgn="base">
        <a:spcBef>
          <a:spcPct val="0"/>
        </a:spcBef>
        <a:spcAft>
          <a:spcPct val="0"/>
        </a:spcAft>
        <a:defRPr sz="3200">
          <a:solidFill>
            <a:schemeClr val="tx2"/>
          </a:solidFill>
          <a:latin typeface="Bookman Old Style" pitchFamily="18" charset="0"/>
        </a:defRPr>
      </a:lvl9pPr>
    </p:titleStyle>
    <p:bodyStyle>
      <a:lvl1pPr marL="273050" indent="-273050" algn="l" rtl="0" eaLnBrk="0" fontAlgn="base" hangingPunct="0">
        <a:spcBef>
          <a:spcPts val="600"/>
        </a:spcBef>
        <a:spcAft>
          <a:spcPct val="0"/>
        </a:spcAft>
        <a:buClr>
          <a:schemeClr val="accent1"/>
        </a:buClr>
        <a:buSzPct val="76000"/>
        <a:buFont typeface="Wingdings 3" pitchFamily="18" charset="2"/>
        <a:buChar char=""/>
        <a:defRPr sz="2600" kern="1200">
          <a:solidFill>
            <a:schemeClr val="tx1"/>
          </a:solidFill>
          <a:latin typeface="+mn-lt"/>
          <a:ea typeface="+mn-ea"/>
          <a:cs typeface="+mn-cs"/>
        </a:defRPr>
      </a:lvl1pPr>
      <a:lvl2pPr marL="547688" indent="-273050" algn="l" rtl="0" eaLnBrk="0" fontAlgn="base" hangingPunct="0">
        <a:spcBef>
          <a:spcPts val="500"/>
        </a:spcBef>
        <a:spcAft>
          <a:spcPct val="0"/>
        </a:spcAft>
        <a:buClr>
          <a:schemeClr val="accent2"/>
        </a:buClr>
        <a:buSzPct val="76000"/>
        <a:buFont typeface="Wingdings 3" pitchFamily="18" charset="2"/>
        <a:buChar char=""/>
        <a:defRPr sz="2300" kern="1200">
          <a:solidFill>
            <a:schemeClr val="tx2"/>
          </a:solidFill>
          <a:latin typeface="+mn-lt"/>
          <a:ea typeface="+mn-ea"/>
          <a:cs typeface="+mn-cs"/>
        </a:defRPr>
      </a:lvl2pPr>
      <a:lvl3pPr marL="822325" indent="-228600" algn="l" rtl="0" eaLnBrk="0" fontAlgn="base" hangingPunct="0">
        <a:spcBef>
          <a:spcPts val="500"/>
        </a:spcBef>
        <a:spcAft>
          <a:spcPct val="0"/>
        </a:spcAft>
        <a:buClr>
          <a:srgbClr val="BCBCBC"/>
        </a:buClr>
        <a:buSzPct val="76000"/>
        <a:buFont typeface="Wingdings 3" pitchFamily="18" charset="2"/>
        <a:buChar char=""/>
        <a:defRPr sz="2000" kern="1200">
          <a:solidFill>
            <a:schemeClr val="tx1"/>
          </a:solidFill>
          <a:latin typeface="+mn-lt"/>
          <a:ea typeface="+mn-ea"/>
          <a:cs typeface="+mn-cs"/>
        </a:defRPr>
      </a:lvl3pPr>
      <a:lvl4pPr marL="1096963" indent="-228600" algn="l" rtl="0" eaLnBrk="0" fontAlgn="base" hangingPunct="0">
        <a:spcBef>
          <a:spcPts val="400"/>
        </a:spcBef>
        <a:spcAft>
          <a:spcPct val="0"/>
        </a:spcAft>
        <a:buClr>
          <a:srgbClr val="8BA2B4"/>
        </a:buClr>
        <a:buSzPct val="70000"/>
        <a:buFont typeface="Wingdings" pitchFamily="2" charset="2"/>
        <a:buChar char=""/>
        <a:defRPr kern="1200">
          <a:solidFill>
            <a:schemeClr val="tx1"/>
          </a:solidFill>
          <a:latin typeface="+mn-lt"/>
          <a:ea typeface="+mn-ea"/>
          <a:cs typeface="+mn-cs"/>
        </a:defRPr>
      </a:lvl4pPr>
      <a:lvl5pPr marL="1371600" indent="-228600" algn="l" rtl="0" eaLnBrk="0" fontAlgn="base" hangingPunct="0">
        <a:spcBef>
          <a:spcPts val="300"/>
        </a:spcBef>
        <a:spcAft>
          <a:spcPct val="0"/>
        </a:spcAft>
        <a:buClr>
          <a:schemeClr val="accent2"/>
        </a:buClr>
        <a:buSzPct val="70000"/>
        <a:buFont typeface="Wingdings" pitchFamily="2" charset="2"/>
        <a:buChar char=""/>
        <a:defRPr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ctrTitle"/>
          </p:nvPr>
        </p:nvSpPr>
        <p:spPr/>
        <p:txBody>
          <a:bodyPr/>
          <a:lstStyle/>
          <a:p>
            <a:pPr eaLnBrk="1" hangingPunct="1"/>
            <a:r>
              <a:rPr lang="en-US" b="1" smtClean="0"/>
              <a:t>Unit 9:  Swine</a:t>
            </a:r>
          </a:p>
        </p:txBody>
      </p:sp>
      <p:sp>
        <p:nvSpPr>
          <p:cNvPr id="2051" name="Rectangle 3"/>
          <p:cNvSpPr>
            <a:spLocks noGrp="1" noChangeArrowheads="1"/>
          </p:cNvSpPr>
          <p:nvPr>
            <p:ph type="subTitle" idx="1"/>
          </p:nvPr>
        </p:nvSpPr>
        <p:spPr/>
        <p:txBody>
          <a:bodyPr>
            <a:normAutofit/>
          </a:bodyPr>
          <a:lstStyle/>
          <a:p>
            <a:pPr eaLnBrk="1" fontAlgn="auto" hangingPunct="1">
              <a:spcAft>
                <a:spcPts val="0"/>
              </a:spcAft>
              <a:buFont typeface="Wingdings 3"/>
              <a:buNone/>
              <a:defRPr/>
            </a:pPr>
            <a:r>
              <a:rPr lang="en-US" dirty="0"/>
              <a:t>Chapters 29 &amp; 30</a:t>
            </a:r>
          </a:p>
        </p:txBody>
      </p:sp>
    </p:spTree>
  </p:cSld>
  <p:clrMapOvr>
    <a:masterClrMapping/>
  </p:clrMapOvr>
  <p:transition>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4" descr="spo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4" descr="Yorkshire Boa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en-US" b="1" smtClean="0"/>
              <a:t>Traits &amp; their Measurements</a:t>
            </a:r>
          </a:p>
        </p:txBody>
      </p:sp>
      <p:sp>
        <p:nvSpPr>
          <p:cNvPr id="23555" name="Rectangle 3"/>
          <p:cNvSpPr>
            <a:spLocks noGrp="1" noChangeArrowheads="1"/>
          </p:cNvSpPr>
          <p:nvPr>
            <p:ph sz="quarter" idx="1"/>
          </p:nvPr>
        </p:nvSpPr>
        <p:spPr>
          <a:xfrm>
            <a:off x="457200" y="1219200"/>
            <a:ext cx="8229600" cy="4937125"/>
          </a:xfrm>
        </p:spPr>
        <p:txBody>
          <a:bodyPr/>
          <a:lstStyle/>
          <a:p>
            <a:pPr eaLnBrk="1" hangingPunct="1"/>
            <a:r>
              <a:rPr lang="en-US" smtClean="0"/>
              <a:t>Sow Productivity</a:t>
            </a:r>
          </a:p>
          <a:p>
            <a:pPr lvl="1" eaLnBrk="1" hangingPunct="1"/>
            <a:r>
              <a:rPr lang="en-US" b="1" smtClean="0"/>
              <a:t>Litter size</a:t>
            </a:r>
          </a:p>
          <a:p>
            <a:pPr lvl="1" eaLnBrk="1" hangingPunct="1"/>
            <a:r>
              <a:rPr lang="en-US" smtClean="0"/>
              <a:t>Number weaned/litter</a:t>
            </a:r>
          </a:p>
          <a:p>
            <a:pPr lvl="1" eaLnBrk="1" hangingPunct="1"/>
            <a:r>
              <a:rPr lang="en-US" b="1" smtClean="0"/>
              <a:t>21d litter weight</a:t>
            </a:r>
          </a:p>
          <a:p>
            <a:pPr lvl="1" eaLnBrk="1" hangingPunct="1"/>
            <a:r>
              <a:rPr lang="en-US" smtClean="0"/>
              <a:t>Litters/yr.</a:t>
            </a:r>
          </a:p>
          <a:p>
            <a:pPr lvl="1" eaLnBrk="1" hangingPunct="1"/>
            <a:r>
              <a:rPr lang="en-US" smtClean="0"/>
              <a:t>Traits are not highly heritable, so management must select for them, and manage through feeding and health</a:t>
            </a:r>
          </a:p>
          <a:p>
            <a:pPr lvl="1" eaLnBrk="1" hangingPunct="1"/>
            <a:r>
              <a:rPr lang="en-US" smtClean="0"/>
              <a:t>Crossbreeding can help improve productivity</a:t>
            </a:r>
          </a:p>
          <a:p>
            <a:pPr lvl="2" eaLnBrk="1" hangingPunct="1"/>
            <a:endParaRPr lang="en-US" smtClean="0"/>
          </a:p>
        </p:txBody>
      </p:sp>
    </p:spTree>
  </p:cSld>
  <p:clrMapOvr>
    <a:masterClrMapping/>
  </p:clrMapOvr>
  <p:transition>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29.2</a:t>
            </a:r>
            <a:r>
              <a:rPr lang="en-US" sz="1200" dirty="0"/>
              <a:t>     The number of pigs raised per sow and the weight of the litter at 21 days of age effectively measure sow productivity. Courtesy of the National Swine Registry.</a:t>
            </a:r>
            <a:endParaRPr lang="en-US" dirty="0"/>
          </a:p>
        </p:txBody>
      </p:sp>
      <p:pic>
        <p:nvPicPr>
          <p:cNvPr id="24579" name="Picture 3" descr="fg29_002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736600"/>
            <a:ext cx="7239000" cy="5219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en-US" b="1" smtClean="0"/>
              <a:t>Traits &amp; their Measurements</a:t>
            </a:r>
          </a:p>
        </p:txBody>
      </p:sp>
      <p:sp>
        <p:nvSpPr>
          <p:cNvPr id="25603" name="Rectangle 3"/>
          <p:cNvSpPr>
            <a:spLocks noGrp="1" noChangeArrowheads="1"/>
          </p:cNvSpPr>
          <p:nvPr>
            <p:ph sz="quarter" idx="1"/>
          </p:nvPr>
        </p:nvSpPr>
        <p:spPr>
          <a:xfrm>
            <a:off x="457200" y="1219200"/>
            <a:ext cx="8229600" cy="4937125"/>
          </a:xfrm>
        </p:spPr>
        <p:txBody>
          <a:bodyPr/>
          <a:lstStyle/>
          <a:p>
            <a:pPr eaLnBrk="1" hangingPunct="1"/>
            <a:r>
              <a:rPr lang="en-US" smtClean="0"/>
              <a:t>Growth</a:t>
            </a:r>
          </a:p>
          <a:p>
            <a:pPr lvl="1" eaLnBrk="1" hangingPunct="1"/>
            <a:r>
              <a:rPr lang="en-US" smtClean="0"/>
              <a:t>Growth Rate is 35% heritable</a:t>
            </a:r>
          </a:p>
          <a:p>
            <a:pPr lvl="2" eaLnBrk="1" hangingPunct="1"/>
            <a:r>
              <a:rPr lang="en-US" smtClean="0"/>
              <a:t>Can be effectively used in genetic selection</a:t>
            </a:r>
          </a:p>
          <a:p>
            <a:pPr lvl="1" eaLnBrk="1" hangingPunct="1"/>
            <a:r>
              <a:rPr lang="en-US" smtClean="0"/>
              <a:t>Measured by # of days to reach 260lbs.</a:t>
            </a:r>
          </a:p>
          <a:p>
            <a:pPr eaLnBrk="1" hangingPunct="1"/>
            <a:r>
              <a:rPr lang="en-US" smtClean="0"/>
              <a:t>Feed Efficiency</a:t>
            </a:r>
          </a:p>
          <a:p>
            <a:pPr lvl="1" eaLnBrk="1" hangingPunct="1"/>
            <a:r>
              <a:rPr lang="en-US" smtClean="0"/>
              <a:t>Lbs. of feed/lb. of gain</a:t>
            </a:r>
          </a:p>
          <a:p>
            <a:pPr lvl="1" eaLnBrk="1" hangingPunct="1"/>
            <a:r>
              <a:rPr lang="en-US" smtClean="0"/>
              <a:t>~30% heritable</a:t>
            </a:r>
          </a:p>
          <a:p>
            <a:pPr lvl="1" eaLnBrk="1" hangingPunct="1"/>
            <a:r>
              <a:rPr lang="en-US" smtClean="0"/>
              <a:t>Crucial b/c feed accounts for 60-70% of cost of production</a:t>
            </a:r>
          </a:p>
          <a:p>
            <a:pPr lvl="1" eaLnBrk="1" hangingPunct="1"/>
            <a:r>
              <a:rPr lang="en-US" smtClean="0"/>
              <a:t>How do we monitor feed efficiency?</a:t>
            </a:r>
          </a:p>
        </p:txBody>
      </p:sp>
    </p:spTree>
  </p:cSld>
  <p:clrMapOvr>
    <a:masterClrMapping/>
  </p:clrMapOvr>
  <p:transition>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0258"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29.3</a:t>
            </a:r>
            <a:r>
              <a:rPr lang="en-US" sz="1200" dirty="0"/>
              <a:t>     Using scales to measure the growth rate of individual boars is an essential part of a sound breeding system. Courtesy of Iowa State University.</a:t>
            </a:r>
            <a:endParaRPr lang="en-US" dirty="0"/>
          </a:p>
        </p:txBody>
      </p:sp>
      <p:pic>
        <p:nvPicPr>
          <p:cNvPr id="26627" name="Picture 3" descr="fg29_003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62000"/>
            <a:ext cx="9144000"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29.4</a:t>
            </a:r>
            <a:r>
              <a:rPr lang="en-US" sz="1200" dirty="0"/>
              <a:t>     (A) Ultrasound measurements being taken on a pig. (B) Screen showing ultrasound image of a loineye and fat deposition (above the loineye muscle) from the pig shown in (A). Courtesy of Monsanto Choice Genetics.</a:t>
            </a:r>
            <a:endParaRPr lang="en-US" dirty="0"/>
          </a:p>
        </p:txBody>
      </p:sp>
      <p:pic>
        <p:nvPicPr>
          <p:cNvPr id="27651" name="Picture 3" descr="fg29_004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62000"/>
            <a:ext cx="8882063"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en-US" b="1" smtClean="0"/>
              <a:t>Traits &amp; their Measurements</a:t>
            </a:r>
          </a:p>
        </p:txBody>
      </p:sp>
      <p:sp>
        <p:nvSpPr>
          <p:cNvPr id="28675" name="Rectangle 3"/>
          <p:cNvSpPr>
            <a:spLocks noGrp="1" noChangeArrowheads="1"/>
          </p:cNvSpPr>
          <p:nvPr>
            <p:ph sz="quarter" idx="1"/>
          </p:nvPr>
        </p:nvSpPr>
        <p:spPr>
          <a:xfrm>
            <a:off x="457200" y="1219200"/>
            <a:ext cx="8229600" cy="4937125"/>
          </a:xfrm>
        </p:spPr>
        <p:txBody>
          <a:bodyPr/>
          <a:lstStyle/>
          <a:p>
            <a:pPr eaLnBrk="1" hangingPunct="1"/>
            <a:r>
              <a:rPr lang="en-US" smtClean="0"/>
              <a:t>Carcass Traits</a:t>
            </a:r>
          </a:p>
          <a:p>
            <a:pPr lvl="1" eaLnBrk="1" hangingPunct="1"/>
            <a:r>
              <a:rPr lang="en-US" smtClean="0"/>
              <a:t>Used to estimate lbs. or % acceptable quality lean pork (10% fat) in the carcass</a:t>
            </a:r>
          </a:p>
          <a:p>
            <a:pPr lvl="1" eaLnBrk="1" hangingPunct="1"/>
            <a:r>
              <a:rPr lang="en-US" smtClean="0"/>
              <a:t>~48% heritable</a:t>
            </a:r>
          </a:p>
          <a:p>
            <a:pPr lvl="1" eaLnBrk="1" hangingPunct="1"/>
            <a:r>
              <a:rPr lang="en-US" smtClean="0"/>
              <a:t>3 traits used to predict</a:t>
            </a:r>
          </a:p>
          <a:p>
            <a:pPr lvl="2" eaLnBrk="1" hangingPunct="1"/>
            <a:r>
              <a:rPr lang="en-US" smtClean="0"/>
              <a:t>Fat depth over loin at the tenth rib</a:t>
            </a:r>
          </a:p>
          <a:p>
            <a:pPr lvl="2" eaLnBrk="1" hangingPunct="1"/>
            <a:r>
              <a:rPr lang="en-US" smtClean="0"/>
              <a:t>Loin muscle area</a:t>
            </a:r>
          </a:p>
          <a:p>
            <a:pPr lvl="2" eaLnBrk="1" hangingPunct="1"/>
            <a:r>
              <a:rPr lang="en-US" smtClean="0"/>
              <a:t>Carcass muscling score</a:t>
            </a:r>
          </a:p>
          <a:p>
            <a:pPr lvl="1" eaLnBrk="1" hangingPunct="1"/>
            <a:r>
              <a:rPr lang="en-US" smtClean="0"/>
              <a:t>Can be predicted on live pigs by using ultrasound on backfat, or a well-trained eye</a:t>
            </a:r>
          </a:p>
        </p:txBody>
      </p:sp>
    </p:spTree>
  </p:cSld>
  <p:clrMapOvr>
    <a:masterClrMapping/>
  </p:clrMapOvr>
  <p:transition>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en-US" b="1" smtClean="0"/>
              <a:t>Traits &amp; their Measurements</a:t>
            </a:r>
          </a:p>
        </p:txBody>
      </p:sp>
      <p:sp>
        <p:nvSpPr>
          <p:cNvPr id="29699" name="Rectangle 3"/>
          <p:cNvSpPr>
            <a:spLocks noGrp="1" noChangeArrowheads="1"/>
          </p:cNvSpPr>
          <p:nvPr>
            <p:ph sz="quarter" idx="1"/>
          </p:nvPr>
        </p:nvSpPr>
        <p:spPr>
          <a:xfrm>
            <a:off x="457200" y="1219200"/>
            <a:ext cx="8229600" cy="4937125"/>
          </a:xfrm>
        </p:spPr>
        <p:txBody>
          <a:bodyPr/>
          <a:lstStyle/>
          <a:p>
            <a:pPr eaLnBrk="1" hangingPunct="1"/>
            <a:r>
              <a:rPr lang="en-US" smtClean="0"/>
              <a:t>Structural Soundness</a:t>
            </a:r>
          </a:p>
          <a:p>
            <a:pPr lvl="1" eaLnBrk="1" hangingPunct="1"/>
            <a:r>
              <a:rPr lang="en-US" smtClean="0"/>
              <a:t>Capability of breeding and slaughter animals to withstand the rigors of confinement and breeding</a:t>
            </a:r>
          </a:p>
          <a:p>
            <a:pPr lvl="1" eaLnBrk="1" hangingPunct="1"/>
            <a:r>
              <a:rPr lang="en-US" smtClean="0"/>
              <a:t>Is somewhat heritable</a:t>
            </a:r>
          </a:p>
          <a:p>
            <a:pPr lvl="1" eaLnBrk="1" hangingPunct="1"/>
            <a:r>
              <a:rPr lang="en-US" smtClean="0"/>
              <a:t>Unsound pigs are generally culled</a:t>
            </a:r>
          </a:p>
          <a:p>
            <a:pPr lvl="1" eaLnBrk="1" hangingPunct="1"/>
            <a:r>
              <a:rPr lang="en-US" smtClean="0"/>
              <a:t>Inherited defects</a:t>
            </a:r>
          </a:p>
          <a:p>
            <a:pPr lvl="2" eaLnBrk="1" hangingPunct="1"/>
            <a:r>
              <a:rPr lang="en-US" smtClean="0"/>
              <a:t>Cryptorchidism</a:t>
            </a:r>
          </a:p>
          <a:p>
            <a:pPr lvl="3" eaLnBrk="1" hangingPunct="1"/>
            <a:r>
              <a:rPr lang="en-US" smtClean="0"/>
              <a:t>Retention of one or both testicles</a:t>
            </a:r>
          </a:p>
          <a:p>
            <a:pPr lvl="2" eaLnBrk="1" hangingPunct="1"/>
            <a:r>
              <a:rPr lang="en-US" smtClean="0"/>
              <a:t>Hernias</a:t>
            </a:r>
          </a:p>
          <a:p>
            <a:pPr lvl="3" eaLnBrk="1" hangingPunct="1"/>
            <a:r>
              <a:rPr lang="en-US" smtClean="0"/>
              <a:t>Umbilical</a:t>
            </a:r>
          </a:p>
          <a:p>
            <a:pPr lvl="3" eaLnBrk="1" hangingPunct="1"/>
            <a:r>
              <a:rPr lang="en-US" smtClean="0"/>
              <a:t>Scrotal</a:t>
            </a:r>
          </a:p>
        </p:txBody>
      </p:sp>
    </p:spTree>
  </p:cSld>
  <p:clrMapOvr>
    <a:masterClrMapping/>
  </p:clrMapOvr>
  <p:transition>
    <p:rand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lstStyle/>
          <a:p>
            <a:pPr eaLnBrk="1" hangingPunct="1"/>
            <a:r>
              <a:rPr lang="en-US" b="1" smtClean="0"/>
              <a:t>Traits &amp; their Measurements</a:t>
            </a:r>
          </a:p>
        </p:txBody>
      </p:sp>
      <p:sp>
        <p:nvSpPr>
          <p:cNvPr id="30723" name="Rectangle 3"/>
          <p:cNvSpPr>
            <a:spLocks noGrp="1" noChangeArrowheads="1"/>
          </p:cNvSpPr>
          <p:nvPr>
            <p:ph sz="quarter" idx="1"/>
          </p:nvPr>
        </p:nvSpPr>
        <p:spPr>
          <a:xfrm>
            <a:off x="457200" y="1219200"/>
            <a:ext cx="8229600" cy="4937125"/>
          </a:xfrm>
        </p:spPr>
        <p:txBody>
          <a:bodyPr/>
          <a:lstStyle/>
          <a:p>
            <a:pPr lvl="2" eaLnBrk="1" hangingPunct="1"/>
            <a:r>
              <a:rPr lang="en-US" smtClean="0"/>
              <a:t>Inverted nipples</a:t>
            </a:r>
          </a:p>
          <a:p>
            <a:pPr lvl="2" eaLnBrk="1" hangingPunct="1"/>
            <a:r>
              <a:rPr lang="en-US" smtClean="0"/>
              <a:t>Pale, soft, exudative (PSE) carcasses</a:t>
            </a:r>
          </a:p>
          <a:p>
            <a:pPr lvl="2" eaLnBrk="1" hangingPunct="1"/>
            <a:r>
              <a:rPr lang="en-US" smtClean="0"/>
              <a:t>Porcine Stress Syndrome (PSS)</a:t>
            </a:r>
          </a:p>
          <a:p>
            <a:pPr lvl="3" eaLnBrk="1" hangingPunct="1"/>
            <a:r>
              <a:rPr lang="en-US" smtClean="0"/>
              <a:t>Due to extreme muscling</a:t>
            </a:r>
          </a:p>
          <a:p>
            <a:pPr lvl="3" eaLnBrk="1" hangingPunct="1"/>
            <a:r>
              <a:rPr lang="en-US" smtClean="0"/>
              <a:t>Results in death or PSE meat</a:t>
            </a:r>
          </a:p>
          <a:p>
            <a:pPr lvl="3" eaLnBrk="1" hangingPunct="1"/>
            <a:r>
              <a:rPr lang="en-US" smtClean="0"/>
              <a:t>Can be equal to non PSS pigs, but have a 30-50% risk of PSE</a:t>
            </a:r>
          </a:p>
          <a:p>
            <a:pPr lvl="4" eaLnBrk="1" hangingPunct="1"/>
            <a:endParaRPr lang="en-US" smtClean="0"/>
          </a:p>
        </p:txBody>
      </p:sp>
    </p:spTree>
  </p:cSld>
  <p:clrMapOvr>
    <a:masterClrMapping/>
  </p:clrMapOvr>
  <p:transition>
    <p:random/>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b="1" smtClean="0"/>
              <a:t>Objectives</a:t>
            </a:r>
          </a:p>
        </p:txBody>
      </p:sp>
      <p:sp>
        <p:nvSpPr>
          <p:cNvPr id="13315" name="Rectangle 3"/>
          <p:cNvSpPr>
            <a:spLocks noGrp="1" noChangeArrowheads="1"/>
          </p:cNvSpPr>
          <p:nvPr>
            <p:ph sz="quarter" idx="1"/>
          </p:nvPr>
        </p:nvSpPr>
        <p:spPr>
          <a:xfrm>
            <a:off x="457200" y="1219200"/>
            <a:ext cx="8229600" cy="4937125"/>
          </a:xfrm>
        </p:spPr>
        <p:txBody>
          <a:bodyPr/>
          <a:lstStyle/>
          <a:p>
            <a:pPr eaLnBrk="1" hangingPunct="1"/>
            <a:r>
              <a:rPr lang="en-US" smtClean="0"/>
              <a:t>Understanding of breed characteristics, traits, and measurements</a:t>
            </a:r>
          </a:p>
          <a:p>
            <a:pPr eaLnBrk="1" hangingPunct="1"/>
            <a:r>
              <a:rPr lang="en-US" smtClean="0"/>
              <a:t>Knowledge of performance data</a:t>
            </a:r>
          </a:p>
          <a:p>
            <a:pPr eaLnBrk="1" hangingPunct="1"/>
            <a:r>
              <a:rPr lang="en-US" smtClean="0"/>
              <a:t>Comprehension of genetic selection, and the use of crossbreeding</a:t>
            </a:r>
          </a:p>
          <a:p>
            <a:pPr eaLnBrk="1" hangingPunct="1"/>
            <a:r>
              <a:rPr lang="en-US" smtClean="0"/>
              <a:t>Awareness of various swine management systems, feeding, and the environment</a:t>
            </a:r>
          </a:p>
        </p:txBody>
      </p:sp>
    </p:spTree>
  </p:cSld>
  <p:clrMapOvr>
    <a:masterClrMapping/>
  </p:clrMapOvr>
  <p:transition>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p:txBody>
          <a:bodyPr/>
          <a:lstStyle/>
          <a:p>
            <a:pPr eaLnBrk="1" hangingPunct="1"/>
            <a:r>
              <a:rPr lang="en-US" b="1" smtClean="0"/>
              <a:t>Effective Use of Performance Records</a:t>
            </a:r>
          </a:p>
        </p:txBody>
      </p:sp>
      <p:sp>
        <p:nvSpPr>
          <p:cNvPr id="21507" name="Rectangle 3"/>
          <p:cNvSpPr>
            <a:spLocks noGrp="1" noChangeArrowheads="1"/>
          </p:cNvSpPr>
          <p:nvPr>
            <p:ph sz="quarter" idx="1"/>
          </p:nvPr>
        </p:nvSpPr>
        <p:spPr>
          <a:xfrm>
            <a:off x="457200" y="1219200"/>
            <a:ext cx="8229600" cy="4937125"/>
          </a:xfrm>
        </p:spPr>
        <p:txBody>
          <a:bodyPr>
            <a:normAutofit/>
          </a:bodyPr>
          <a:lstStyle/>
          <a:p>
            <a:pPr marL="274320" indent="-274320" eaLnBrk="1" fontAlgn="auto" hangingPunct="1">
              <a:spcAft>
                <a:spcPts val="0"/>
              </a:spcAft>
              <a:buFont typeface="Wingdings 3"/>
              <a:buChar char=""/>
              <a:defRPr/>
            </a:pPr>
            <a:r>
              <a:rPr lang="en-US" dirty="0" smtClean="0"/>
              <a:t>Two influential factors</a:t>
            </a:r>
          </a:p>
          <a:p>
            <a:pPr marL="548640" lvl="1" indent="-274320" eaLnBrk="1" fontAlgn="auto" hangingPunct="1">
              <a:spcAft>
                <a:spcPts val="0"/>
              </a:spcAft>
              <a:buFont typeface="Wingdings 3"/>
              <a:buChar char=""/>
              <a:defRPr/>
            </a:pPr>
            <a:r>
              <a:rPr lang="en-US" dirty="0" smtClean="0"/>
              <a:t>Genetics</a:t>
            </a:r>
          </a:p>
          <a:p>
            <a:pPr marL="548640" lvl="1" indent="-274320" eaLnBrk="1" fontAlgn="auto" hangingPunct="1">
              <a:spcAft>
                <a:spcPts val="0"/>
              </a:spcAft>
              <a:buFont typeface="Wingdings 3"/>
              <a:buChar char=""/>
              <a:defRPr/>
            </a:pPr>
            <a:r>
              <a:rPr lang="en-US" dirty="0" smtClean="0"/>
              <a:t>Environment</a:t>
            </a:r>
          </a:p>
          <a:p>
            <a:pPr marL="284163" indent="-284163" eaLnBrk="1" fontAlgn="auto" hangingPunct="1">
              <a:lnSpc>
                <a:spcPct val="90000"/>
              </a:lnSpc>
              <a:spcAft>
                <a:spcPts val="0"/>
              </a:spcAft>
              <a:buFont typeface="Wingdings 3"/>
              <a:buChar char=""/>
              <a:defRPr/>
            </a:pPr>
            <a:r>
              <a:rPr lang="en-US" dirty="0" smtClean="0"/>
              <a:t>4 </a:t>
            </a:r>
            <a:r>
              <a:rPr lang="en-US" dirty="0"/>
              <a:t>features of sound genetic improvement program</a:t>
            </a:r>
          </a:p>
          <a:p>
            <a:pPr marL="1097280" lvl="1" indent="-457200" eaLnBrk="1" fontAlgn="auto" hangingPunct="1">
              <a:lnSpc>
                <a:spcPct val="90000"/>
              </a:lnSpc>
              <a:spcAft>
                <a:spcPts val="0"/>
              </a:spcAft>
              <a:buFontTx/>
              <a:buAutoNum type="arabicPeriod"/>
              <a:defRPr/>
            </a:pPr>
            <a:r>
              <a:rPr lang="en-US" dirty="0"/>
              <a:t>Accurate, complete performance records &amp; animal ID</a:t>
            </a:r>
          </a:p>
          <a:p>
            <a:pPr marL="1097280" lvl="1" indent="-457200" eaLnBrk="1" fontAlgn="auto" hangingPunct="1">
              <a:lnSpc>
                <a:spcPct val="90000"/>
              </a:lnSpc>
              <a:spcAft>
                <a:spcPts val="0"/>
              </a:spcAft>
              <a:buFontTx/>
              <a:buAutoNum type="arabicPeriod"/>
              <a:defRPr/>
            </a:pPr>
            <a:r>
              <a:rPr lang="en-US" dirty="0"/>
              <a:t>Assessment of genetic merit of important traits</a:t>
            </a:r>
          </a:p>
          <a:p>
            <a:pPr marL="1097280" lvl="1" indent="-457200" eaLnBrk="1" fontAlgn="auto" hangingPunct="1">
              <a:lnSpc>
                <a:spcPct val="90000"/>
              </a:lnSpc>
              <a:spcAft>
                <a:spcPts val="0"/>
              </a:spcAft>
              <a:buFontTx/>
              <a:buAutoNum type="arabicPeriod"/>
              <a:defRPr/>
            </a:pPr>
            <a:r>
              <a:rPr lang="en-US" dirty="0"/>
              <a:t>Indexes relating traits to economic importance in commercial pork production</a:t>
            </a:r>
          </a:p>
          <a:p>
            <a:pPr marL="1097280" lvl="1" indent="-457200" eaLnBrk="1" fontAlgn="auto" hangingPunct="1">
              <a:lnSpc>
                <a:spcPct val="90000"/>
              </a:lnSpc>
              <a:spcAft>
                <a:spcPts val="0"/>
              </a:spcAft>
              <a:buFontTx/>
              <a:buAutoNum type="arabicPeriod"/>
              <a:defRPr/>
            </a:pPr>
            <a:r>
              <a:rPr lang="en-US" dirty="0"/>
              <a:t>Selection of highest ranked boars &amp; gilts based on selection data</a:t>
            </a:r>
          </a:p>
          <a:p>
            <a:pPr marL="1097280" lvl="1" indent="-457200" eaLnBrk="1" fontAlgn="auto" hangingPunct="1">
              <a:lnSpc>
                <a:spcPct val="90000"/>
              </a:lnSpc>
              <a:spcAft>
                <a:spcPts val="0"/>
              </a:spcAft>
              <a:buFont typeface="Wingdings 3"/>
              <a:buChar char=""/>
              <a:defRPr/>
            </a:pPr>
            <a:r>
              <a:rPr lang="en-US" dirty="0"/>
              <a:t>Rate of genetic improvement is parallel with the seedstock source</a:t>
            </a:r>
          </a:p>
        </p:txBody>
      </p:sp>
    </p:spTree>
  </p:cSld>
  <p:clrMapOvr>
    <a:masterClrMapping/>
  </p:clrMapOvr>
  <p:transition>
    <p:rand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en-US" b="1" smtClean="0"/>
              <a:t>Effective Use of Performance Records</a:t>
            </a:r>
          </a:p>
        </p:txBody>
      </p:sp>
      <p:sp>
        <p:nvSpPr>
          <p:cNvPr id="32771" name="Rectangle 3"/>
          <p:cNvSpPr>
            <a:spLocks noGrp="1" noChangeArrowheads="1"/>
          </p:cNvSpPr>
          <p:nvPr>
            <p:ph sz="quarter" idx="1"/>
          </p:nvPr>
        </p:nvSpPr>
        <p:spPr>
          <a:xfrm>
            <a:off x="457200" y="1219200"/>
            <a:ext cx="8229600" cy="4937125"/>
          </a:xfrm>
        </p:spPr>
        <p:txBody>
          <a:bodyPr/>
          <a:lstStyle/>
          <a:p>
            <a:pPr eaLnBrk="1" hangingPunct="1"/>
            <a:r>
              <a:rPr lang="en-US" smtClean="0"/>
              <a:t>Several genetic evaluation programs</a:t>
            </a:r>
          </a:p>
          <a:p>
            <a:pPr lvl="1" eaLnBrk="1" hangingPunct="1"/>
            <a:r>
              <a:rPr lang="en-US" smtClean="0"/>
              <a:t>STAGES (Swine Testing and Genetic Evaluation System)</a:t>
            </a:r>
          </a:p>
          <a:p>
            <a:pPr lvl="2" eaLnBrk="1" hangingPunct="1"/>
            <a:r>
              <a:rPr lang="en-US" smtClean="0"/>
              <a:t>Computes 21d litter weight, no. born alive</a:t>
            </a:r>
          </a:p>
          <a:p>
            <a:pPr lvl="2" eaLnBrk="1" hangingPunct="1"/>
            <a:r>
              <a:rPr lang="en-US" smtClean="0"/>
              <a:t>EPD’s are reported for backfat, loineye area, pounds of fat-free lean adjusted to 250lbs., days to 250lbs., feed/lb. of gain</a:t>
            </a:r>
          </a:p>
          <a:p>
            <a:pPr lvl="2" eaLnBrk="1" hangingPunct="1"/>
            <a:r>
              <a:rPr lang="en-US" smtClean="0"/>
              <a:t>SPI (Sow Productivity Index)-no. born alive, no. weaned, litter weight</a:t>
            </a:r>
          </a:p>
          <a:p>
            <a:pPr lvl="3" eaLnBrk="1" hangingPunct="1"/>
            <a:r>
              <a:rPr lang="en-US" smtClean="0"/>
              <a:t>Each unit SPI = $1/litter produced</a:t>
            </a:r>
          </a:p>
        </p:txBody>
      </p:sp>
    </p:spTree>
  </p:cSld>
  <p:clrMapOvr>
    <a:masterClrMapping/>
  </p:clrMapOvr>
  <p:transition>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en-US" b="1" smtClean="0"/>
              <a:t>Effective Use of Performance Records</a:t>
            </a:r>
          </a:p>
        </p:txBody>
      </p:sp>
      <p:sp>
        <p:nvSpPr>
          <p:cNvPr id="33795" name="Rectangle 3"/>
          <p:cNvSpPr>
            <a:spLocks noGrp="1" noChangeArrowheads="1"/>
          </p:cNvSpPr>
          <p:nvPr>
            <p:ph sz="quarter" idx="1"/>
          </p:nvPr>
        </p:nvSpPr>
        <p:spPr>
          <a:xfrm>
            <a:off x="457200" y="1219200"/>
            <a:ext cx="8229600" cy="4937125"/>
          </a:xfrm>
        </p:spPr>
        <p:txBody>
          <a:bodyPr/>
          <a:lstStyle/>
          <a:p>
            <a:pPr lvl="2" eaLnBrk="1" hangingPunct="1"/>
            <a:r>
              <a:rPr lang="en-US" smtClean="0"/>
              <a:t>TSI (Terminal Sire Index)-useful in crossbreeding, only includes postweaning traits</a:t>
            </a:r>
          </a:p>
          <a:p>
            <a:pPr lvl="3" eaLnBrk="1" hangingPunct="1"/>
            <a:r>
              <a:rPr lang="en-US" smtClean="0"/>
              <a:t>Each unit = $1/10 pigs marketed</a:t>
            </a:r>
          </a:p>
          <a:p>
            <a:pPr lvl="2" eaLnBrk="1" hangingPunct="1"/>
            <a:r>
              <a:rPr lang="en-US" smtClean="0"/>
              <a:t>MLI (Maternal Line Index)-evaluates gilts for replacement</a:t>
            </a:r>
          </a:p>
          <a:p>
            <a:pPr lvl="3" eaLnBrk="1" hangingPunct="1"/>
            <a:r>
              <a:rPr lang="en-US" smtClean="0"/>
              <a:t>Uses both maternal &amp; terminal traits</a:t>
            </a:r>
          </a:p>
          <a:p>
            <a:pPr lvl="2" eaLnBrk="1" hangingPunct="1"/>
            <a:r>
              <a:rPr lang="en-US" smtClean="0"/>
              <a:t>Results expressed as EPD’s</a:t>
            </a:r>
          </a:p>
          <a:p>
            <a:pPr lvl="2" eaLnBrk="1" hangingPunct="1"/>
            <a:r>
              <a:rPr lang="en-US" smtClean="0"/>
              <a:t>EPD (Expected Progeny Difference)</a:t>
            </a:r>
          </a:p>
          <a:p>
            <a:pPr lvl="3" eaLnBrk="1" hangingPunct="1"/>
            <a:r>
              <a:rPr lang="en-US" smtClean="0"/>
              <a:t>Prediction of progeny performance compared to the average</a:t>
            </a:r>
          </a:p>
          <a:p>
            <a:pPr lvl="3" eaLnBrk="1" hangingPunct="1"/>
            <a:r>
              <a:rPr lang="en-US" smtClean="0"/>
              <a:t>Expressed as +/-</a:t>
            </a:r>
          </a:p>
          <a:p>
            <a:pPr lvl="3" eaLnBrk="1" hangingPunct="1"/>
            <a:r>
              <a:rPr lang="en-US" smtClean="0"/>
              <a:t>Average EPD set at 0</a:t>
            </a:r>
          </a:p>
          <a:p>
            <a:pPr lvl="4" eaLnBrk="1" hangingPunct="1"/>
            <a:endParaRPr lang="en-US" smtClean="0"/>
          </a:p>
        </p:txBody>
      </p:sp>
    </p:spTree>
  </p:cSld>
  <p:clrMapOvr>
    <a:masterClrMapping/>
  </p:clrMapOvr>
  <p:transition>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29.5</a:t>
            </a:r>
            <a:r>
              <a:rPr lang="en-US" sz="1200" dirty="0"/>
              <a:t>     Comparison of genetic trends under various selection strategies. </a:t>
            </a:r>
            <a:r>
              <a:rPr lang="en-US" sz="1200" i="1" dirty="0"/>
              <a:t>Source</a:t>
            </a:r>
            <a:r>
              <a:rPr lang="en-US" sz="1200" dirty="0"/>
              <a:t>: Adapted from </a:t>
            </a:r>
            <a:r>
              <a:rPr lang="en-US" sz="1200" i="1" dirty="0"/>
              <a:t>Pork Industry Handbook</a:t>
            </a:r>
            <a:r>
              <a:rPr lang="en-US" sz="1200" dirty="0"/>
              <a:t> (PIH-9).</a:t>
            </a:r>
            <a:endParaRPr lang="en-US" dirty="0"/>
          </a:p>
        </p:txBody>
      </p:sp>
      <p:pic>
        <p:nvPicPr>
          <p:cNvPr id="34819" name="Picture 3" descr="fg29_005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62000"/>
            <a:ext cx="9210675"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p:cNvSpPr>
            <a:spLocks noGrp="1" noChangeArrowheads="1"/>
          </p:cNvSpPr>
          <p:nvPr>
            <p:ph type="title"/>
          </p:nvPr>
        </p:nvSpPr>
        <p:spPr/>
        <p:txBody>
          <a:bodyPr/>
          <a:lstStyle/>
          <a:p>
            <a:pPr eaLnBrk="1" hangingPunct="1"/>
            <a:r>
              <a:rPr lang="en-US" b="1" smtClean="0"/>
              <a:t>Selecting Replacement Females</a:t>
            </a:r>
          </a:p>
        </p:txBody>
      </p:sp>
      <p:sp>
        <p:nvSpPr>
          <p:cNvPr id="35843" name="Rectangle 3"/>
          <p:cNvSpPr>
            <a:spLocks noGrp="1" noChangeArrowheads="1"/>
          </p:cNvSpPr>
          <p:nvPr>
            <p:ph sz="quarter" idx="1"/>
          </p:nvPr>
        </p:nvSpPr>
        <p:spPr>
          <a:xfrm>
            <a:off x="457200" y="1219200"/>
            <a:ext cx="8229600" cy="4937125"/>
          </a:xfrm>
        </p:spPr>
        <p:txBody>
          <a:bodyPr/>
          <a:lstStyle/>
          <a:p>
            <a:pPr eaLnBrk="1" hangingPunct="1"/>
            <a:r>
              <a:rPr lang="en-US" smtClean="0"/>
              <a:t>Foundation of commercial pork production</a:t>
            </a:r>
          </a:p>
          <a:p>
            <a:pPr eaLnBrk="1" hangingPunct="1"/>
            <a:r>
              <a:rPr lang="en-US" smtClean="0"/>
              <a:t>Select</a:t>
            </a:r>
          </a:p>
          <a:p>
            <a:pPr lvl="1" eaLnBrk="1" hangingPunct="1"/>
            <a:r>
              <a:rPr lang="en-US" smtClean="0"/>
              <a:t>Fast growing</a:t>
            </a:r>
          </a:p>
          <a:p>
            <a:pPr lvl="1" eaLnBrk="1" hangingPunct="1"/>
            <a:r>
              <a:rPr lang="en-US" smtClean="0"/>
              <a:t>Sound</a:t>
            </a:r>
          </a:p>
          <a:p>
            <a:pPr lvl="1" eaLnBrk="1" hangingPunct="1"/>
            <a:r>
              <a:rPr lang="en-US" smtClean="0"/>
              <a:t>Moderate lean</a:t>
            </a:r>
          </a:p>
          <a:p>
            <a:pPr lvl="1" eaLnBrk="1" hangingPunct="1"/>
            <a:r>
              <a:rPr lang="en-US" smtClean="0"/>
              <a:t>Good body capacity</a:t>
            </a:r>
          </a:p>
          <a:p>
            <a:pPr lvl="1" eaLnBrk="1" hangingPunct="1"/>
            <a:r>
              <a:rPr lang="en-US" smtClean="0"/>
              <a:t>From litters where 8-14 excellent pigs were weaned</a:t>
            </a:r>
          </a:p>
        </p:txBody>
      </p:sp>
    </p:spTree>
  </p:cSld>
  <p:clrMapOvr>
    <a:masterClrMapping/>
  </p:clrMapOvr>
  <p:transition>
    <p:rand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Grp="1" noChangeArrowheads="1"/>
          </p:cNvSpPr>
          <p:nvPr>
            <p:ph type="title"/>
          </p:nvPr>
        </p:nvSpPr>
        <p:spPr/>
        <p:txBody>
          <a:bodyPr/>
          <a:lstStyle/>
          <a:p>
            <a:pPr eaLnBrk="1" hangingPunct="1"/>
            <a:r>
              <a:rPr lang="en-US" b="1" smtClean="0"/>
              <a:t>Selecting Replacement Females</a:t>
            </a:r>
          </a:p>
        </p:txBody>
      </p:sp>
      <p:sp>
        <p:nvSpPr>
          <p:cNvPr id="36867" name="Rectangle 3"/>
          <p:cNvSpPr>
            <a:spLocks noGrp="1" noChangeArrowheads="1"/>
          </p:cNvSpPr>
          <p:nvPr>
            <p:ph sz="quarter" idx="1"/>
          </p:nvPr>
        </p:nvSpPr>
        <p:spPr>
          <a:xfrm>
            <a:off x="457200" y="1219200"/>
            <a:ext cx="8229600" cy="4937125"/>
          </a:xfrm>
        </p:spPr>
        <p:txBody>
          <a:bodyPr/>
          <a:lstStyle/>
          <a:p>
            <a:pPr eaLnBrk="1" hangingPunct="1"/>
            <a:r>
              <a:rPr lang="en-US" smtClean="0"/>
              <a:t>Sows that farrow and will rebreed</a:t>
            </a:r>
          </a:p>
          <a:p>
            <a:pPr lvl="1" eaLnBrk="1" hangingPunct="1"/>
            <a:r>
              <a:rPr lang="en-US" smtClean="0"/>
              <a:t>Evaluate and cull:</a:t>
            </a:r>
          </a:p>
          <a:p>
            <a:pPr lvl="2" eaLnBrk="1" hangingPunct="1"/>
            <a:r>
              <a:rPr lang="en-US" smtClean="0"/>
              <a:t>Physical problems</a:t>
            </a:r>
          </a:p>
          <a:p>
            <a:pPr lvl="2" eaLnBrk="1" hangingPunct="1"/>
            <a:r>
              <a:rPr lang="en-US" smtClean="0"/>
              <a:t>Poor disposition</a:t>
            </a:r>
          </a:p>
          <a:p>
            <a:pPr lvl="2" eaLnBrk="1" hangingPunct="1"/>
            <a:r>
              <a:rPr lang="en-US" smtClean="0"/>
              <a:t>Small litters (2 pigs below herd ave.)</a:t>
            </a:r>
          </a:p>
          <a:p>
            <a:pPr lvl="2" eaLnBrk="1" hangingPunct="1"/>
            <a:r>
              <a:rPr lang="en-US" smtClean="0"/>
              <a:t>Poor mothering record</a:t>
            </a:r>
          </a:p>
          <a:p>
            <a:pPr eaLnBrk="1" hangingPunct="1"/>
            <a:r>
              <a:rPr lang="en-US" smtClean="0"/>
              <a:t>Must have enough gilts to replace culled sows</a:t>
            </a:r>
          </a:p>
          <a:p>
            <a:pPr lvl="1" eaLnBrk="1" hangingPunct="1"/>
            <a:r>
              <a:rPr lang="en-US" smtClean="0"/>
              <a:t>Suggested replacement rate is 20-25%</a:t>
            </a:r>
          </a:p>
          <a:p>
            <a:pPr lvl="1" eaLnBrk="1" hangingPunct="1"/>
            <a:r>
              <a:rPr lang="en-US" smtClean="0"/>
              <a:t>What happens is you are higher/lower?</a:t>
            </a:r>
          </a:p>
        </p:txBody>
      </p:sp>
    </p:spTree>
  </p:cSld>
  <p:clrMapOvr>
    <a:masterClrMapping/>
  </p:clrMapOvr>
  <p:transition>
    <p:rand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1" name="Table 20"/>
          <p:cNvGraphicFramePr>
            <a:graphicFrameLocks noGrp="1"/>
          </p:cNvGraphicFramePr>
          <p:nvPr/>
        </p:nvGraphicFramePr>
        <p:xfrm>
          <a:off x="0" y="0"/>
          <a:ext cx="9144000" cy="6858000"/>
        </p:xfrm>
        <a:graphic>
          <a:graphicData uri="http://schemas.openxmlformats.org/drawingml/2006/table">
            <a:tbl>
              <a:tblPr firstRow="1" bandRow="1">
                <a:tableStyleId>{5C22544A-7EE6-4342-B048-85BDC9FD1C3A}</a:tableStyleId>
              </a:tblPr>
              <a:tblGrid>
                <a:gridCol w="4572000"/>
                <a:gridCol w="4572000"/>
              </a:tblGrid>
              <a:tr h="225188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0" lang="en-US" sz="3200" b="1" kern="1200" baseline="0" dirty="0" smtClean="0">
                          <a:solidFill>
                            <a:schemeClr val="tx1"/>
                          </a:solidFill>
                          <a:latin typeface="+mn-lt"/>
                          <a:ea typeface="+mn-ea"/>
                          <a:cs typeface="+mn-cs"/>
                        </a:rPr>
                        <a:t>Birth</a:t>
                      </a:r>
                      <a:endParaRPr kumimoji="0" lang="en-US" sz="1800" b="1" kern="1200" baseline="0" dirty="0" smtClean="0">
                        <a:solidFill>
                          <a:schemeClr val="tx1"/>
                        </a:solidFill>
                        <a:latin typeface="+mn-lt"/>
                        <a:ea typeface="+mn-ea"/>
                        <a:cs typeface="+mn-cs"/>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0" lang="en-US" sz="2000" b="0" kern="1200" baseline="0" dirty="0" smtClean="0">
                          <a:solidFill>
                            <a:schemeClr val="tx1"/>
                          </a:solidFill>
                          <a:latin typeface="+mn-lt"/>
                          <a:ea typeface="+mn-ea"/>
                          <a:cs typeface="+mn-cs"/>
                        </a:rPr>
                        <a:t>ID gilts, all gilts are disqualified if any members of the litter have defects, record birth date, litter size, note sow behavior</a:t>
                      </a:r>
                    </a:p>
                    <a:p>
                      <a:endParaRPr lang="en-US" sz="2000" baseline="0" dirty="0">
                        <a:solidFill>
                          <a:schemeClr val="tx1"/>
                        </a:solidFill>
                      </a:endParaRPr>
                    </a:p>
                  </a:txBody>
                  <a:tcPr/>
                </a:tc>
              </a:tr>
              <a:tr h="1330657">
                <a:tc>
                  <a:txBody>
                    <a:bodyPr/>
                    <a:lstStyle/>
                    <a:p>
                      <a:pPr algn="ctr"/>
                      <a:r>
                        <a:rPr kumimoji="0" lang="en-US" sz="3200" b="1" kern="1200" baseline="0" dirty="0" smtClean="0">
                          <a:solidFill>
                            <a:schemeClr val="dk1"/>
                          </a:solidFill>
                          <a:latin typeface="+mn-lt"/>
                          <a:ea typeface="+mn-ea"/>
                          <a:cs typeface="+mn-cs"/>
                        </a:rPr>
                        <a:t>3-5 wks.</a:t>
                      </a:r>
                      <a:endParaRPr lang="en-US" sz="3200" b="1" baseline="0" dirty="0"/>
                    </a:p>
                  </a:txBody>
                  <a:tcPr anchor="ctr"/>
                </a:tc>
                <a:tc>
                  <a:txBody>
                    <a:bodyPr/>
                    <a:lstStyle/>
                    <a:p>
                      <a:r>
                        <a:rPr kumimoji="0" lang="en-US" sz="2000" kern="1200" dirty="0" smtClean="0">
                          <a:solidFill>
                            <a:schemeClr val="dk1"/>
                          </a:solidFill>
                          <a:latin typeface="+mn-lt"/>
                          <a:ea typeface="+mn-ea"/>
                          <a:cs typeface="+mn-cs"/>
                        </a:rPr>
                        <a:t>21d litter wt., wean, reject gilts w/ &lt;12 teats, want to ID ~2-3x more gilts than needed for replacement</a:t>
                      </a:r>
                      <a:endParaRPr lang="en-US" sz="2000" dirty="0"/>
                    </a:p>
                  </a:txBody>
                  <a:tcPr/>
                </a:tc>
              </a:tr>
              <a:tr h="2251881">
                <a:tc>
                  <a:txBody>
                    <a:bodyPr/>
                    <a:lstStyle/>
                    <a:p>
                      <a:pPr algn="ctr"/>
                      <a:r>
                        <a:rPr kumimoji="0" lang="en-US" sz="3200" b="1" kern="1200" baseline="0" dirty="0" smtClean="0">
                          <a:solidFill>
                            <a:schemeClr val="dk1"/>
                          </a:solidFill>
                          <a:latin typeface="+mn-lt"/>
                          <a:ea typeface="+mn-ea"/>
                          <a:cs typeface="+mn-cs"/>
                        </a:rPr>
                        <a:t>180-200lbs.</a:t>
                      </a:r>
                      <a:endParaRPr lang="en-US" sz="3200" b="1" baseline="0" dirty="0"/>
                    </a:p>
                  </a:txBody>
                  <a:tcPr anchor="ctr"/>
                </a:tc>
                <a:tc>
                  <a:txBody>
                    <a:bodyPr/>
                    <a:lstStyle/>
                    <a:p>
                      <a:r>
                        <a:rPr kumimoji="0" lang="en-US" sz="2000" kern="1200" dirty="0" smtClean="0">
                          <a:solidFill>
                            <a:schemeClr val="dk1"/>
                          </a:solidFill>
                          <a:latin typeface="+mn-lt"/>
                          <a:ea typeface="+mn-ea"/>
                          <a:cs typeface="+mn-cs"/>
                        </a:rPr>
                        <a:t>Wt., ultrasound backfat, check soundness, select fast growing lean gilts from lg. litters, 25-30% more than needed, separate selected gilts from market hogs, check for sexual maturity</a:t>
                      </a:r>
                      <a:endParaRPr lang="en-US" sz="2000" dirty="0"/>
                    </a:p>
                  </a:txBody>
                  <a:tcPr/>
                </a:tc>
              </a:tr>
              <a:tr h="1023582">
                <a:tc>
                  <a:txBody>
                    <a:bodyPr/>
                    <a:lstStyle/>
                    <a:p>
                      <a:pPr algn="ctr"/>
                      <a:r>
                        <a:rPr kumimoji="0" lang="en-US" sz="3200" b="1" kern="1200" baseline="0" dirty="0" smtClean="0">
                          <a:solidFill>
                            <a:schemeClr val="dk1"/>
                          </a:solidFill>
                          <a:latin typeface="+mn-lt"/>
                          <a:ea typeface="+mn-ea"/>
                          <a:cs typeface="+mn-cs"/>
                        </a:rPr>
                        <a:t>Breeding time</a:t>
                      </a:r>
                      <a:endParaRPr lang="en-US" sz="3200" b="1" baseline="0" dirty="0"/>
                    </a:p>
                  </a:txBody>
                  <a:tcPr anchor="ctr"/>
                </a:tc>
                <a:tc>
                  <a:txBody>
                    <a:bodyPr/>
                    <a:lstStyle/>
                    <a:p>
                      <a:r>
                        <a:rPr kumimoji="0" lang="en-US" sz="2000" kern="1200" dirty="0" smtClean="0">
                          <a:solidFill>
                            <a:schemeClr val="dk1"/>
                          </a:solidFill>
                          <a:latin typeface="+mn-lt"/>
                          <a:ea typeface="+mn-ea"/>
                          <a:cs typeface="+mn-cs"/>
                        </a:rPr>
                        <a:t>Keep enough gilts to offset nonconception rate, mark and tag</a:t>
                      </a:r>
                      <a:endParaRPr lang="en-US" sz="2000" dirty="0"/>
                    </a:p>
                  </a:txBody>
                  <a:tcPr/>
                </a:tc>
              </a:tr>
            </a:tbl>
          </a:graphicData>
        </a:graphic>
      </p:graphicFrame>
    </p:spTree>
  </p:cSld>
  <p:clrMapOvr>
    <a:masterClrMapping/>
  </p:clrMapOvr>
  <p:transition>
    <p:rand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 name="Table 29"/>
          <p:cNvGraphicFramePr>
            <a:graphicFrameLocks noGrp="1"/>
          </p:cNvGraphicFramePr>
          <p:nvPr/>
        </p:nvGraphicFramePr>
        <p:xfrm>
          <a:off x="0" y="0"/>
          <a:ext cx="9144000" cy="6858000"/>
        </p:xfrm>
        <a:graphic>
          <a:graphicData uri="http://schemas.openxmlformats.org/drawingml/2006/table">
            <a:tbl>
              <a:tblPr firstRow="1" bandRow="1">
                <a:tableStyleId>{5C22544A-7EE6-4342-B048-85BDC9FD1C3A}</a:tableStyleId>
              </a:tblPr>
              <a:tblGrid>
                <a:gridCol w="4572000"/>
                <a:gridCol w="4572000"/>
              </a:tblGrid>
              <a:tr h="1193519">
                <a:tc>
                  <a:txBody>
                    <a:bodyPr/>
                    <a:lstStyle/>
                    <a:p>
                      <a:pPr algn="ctr"/>
                      <a:r>
                        <a:rPr kumimoji="0" lang="en-US" sz="3200" b="1" kern="1200" baseline="0" dirty="0" smtClean="0">
                          <a:solidFill>
                            <a:schemeClr val="tx1"/>
                          </a:solidFill>
                          <a:latin typeface="+mn-lt"/>
                          <a:ea typeface="+mn-ea"/>
                          <a:cs typeface="+mn-cs"/>
                        </a:rPr>
                        <a:t>Litter size</a:t>
                      </a:r>
                      <a:endParaRPr lang="en-US" sz="3200" b="1" baseline="0" dirty="0">
                        <a:solidFill>
                          <a:schemeClr val="tx1"/>
                        </a:solidFill>
                      </a:endParaRPr>
                    </a:p>
                  </a:txBody>
                  <a:tcPr anchor="ctr"/>
                </a:tc>
                <a:tc>
                  <a:txBody>
                    <a:bodyPr/>
                    <a:lstStyle/>
                    <a:p>
                      <a:r>
                        <a:rPr kumimoji="0" lang="en-US" sz="2000" b="0" kern="1200" baseline="0" dirty="0" smtClean="0">
                          <a:solidFill>
                            <a:schemeClr val="tx1"/>
                          </a:solidFill>
                          <a:latin typeface="+mn-lt"/>
                          <a:ea typeface="+mn-ea"/>
                          <a:cs typeface="+mn-cs"/>
                        </a:rPr>
                        <a:t>&gt;10 farrowed, &gt;8 weaned</a:t>
                      </a:r>
                      <a:endParaRPr lang="en-US" sz="2000" b="0" baseline="0" dirty="0">
                        <a:solidFill>
                          <a:schemeClr val="tx1"/>
                        </a:solidFill>
                      </a:endParaRPr>
                    </a:p>
                  </a:txBody>
                  <a:tcPr/>
                </a:tc>
              </a:tr>
              <a:tr h="1193519">
                <a:tc>
                  <a:txBody>
                    <a:bodyPr/>
                    <a:lstStyle/>
                    <a:p>
                      <a:pPr algn="ctr"/>
                      <a:r>
                        <a:rPr kumimoji="0" lang="en-US" sz="3200" b="1" kern="1200" dirty="0" smtClean="0">
                          <a:solidFill>
                            <a:schemeClr val="dk1"/>
                          </a:solidFill>
                          <a:latin typeface="+mn-lt"/>
                          <a:ea typeface="+mn-ea"/>
                          <a:cs typeface="+mn-cs"/>
                        </a:rPr>
                        <a:t>Underline</a:t>
                      </a:r>
                      <a:endParaRPr lang="en-US" sz="3200" b="1" dirty="0"/>
                    </a:p>
                  </a:txBody>
                  <a:tcPr anchor="ctr"/>
                </a:tc>
                <a:tc>
                  <a:txBody>
                    <a:bodyPr/>
                    <a:lstStyle/>
                    <a:p>
                      <a:r>
                        <a:rPr kumimoji="0" lang="en-US" sz="2000" kern="1200" dirty="0" smtClean="0">
                          <a:solidFill>
                            <a:schemeClr val="dk1"/>
                          </a:solidFill>
                          <a:latin typeface="+mn-lt"/>
                          <a:ea typeface="+mn-ea"/>
                          <a:cs typeface="+mn-cs"/>
                        </a:rPr>
                        <a:t>12 fully developed, well-spaced</a:t>
                      </a:r>
                      <a:endParaRPr lang="en-US" sz="2000" dirty="0"/>
                    </a:p>
                  </a:txBody>
                  <a:tcPr/>
                </a:tc>
              </a:tr>
              <a:tr h="1705028">
                <a:tc>
                  <a:txBody>
                    <a:bodyPr/>
                    <a:lstStyle/>
                    <a:p>
                      <a:pPr algn="ctr"/>
                      <a:r>
                        <a:rPr kumimoji="0" lang="en-US" sz="3200" b="1" kern="1200" dirty="0" smtClean="0">
                          <a:solidFill>
                            <a:schemeClr val="dk1"/>
                          </a:solidFill>
                          <a:latin typeface="+mn-lt"/>
                          <a:ea typeface="+mn-ea"/>
                          <a:cs typeface="+mn-cs"/>
                        </a:rPr>
                        <a:t>Feet &amp; legs</a:t>
                      </a:r>
                      <a:endParaRPr lang="en-US" sz="3200" b="1" dirty="0"/>
                    </a:p>
                  </a:txBody>
                  <a:tcPr anchor="ctr"/>
                </a:tc>
                <a:tc>
                  <a:txBody>
                    <a:bodyPr/>
                    <a:lstStyle/>
                    <a:p>
                      <a:r>
                        <a:rPr kumimoji="0" lang="en-US" sz="2000" kern="1200" dirty="0" smtClean="0">
                          <a:solidFill>
                            <a:schemeClr val="dk1"/>
                          </a:solidFill>
                          <a:latin typeface="+mn-lt"/>
                          <a:ea typeface="+mn-ea"/>
                          <a:cs typeface="+mn-cs"/>
                        </a:rPr>
                        <a:t>Wide stance, free movement, good cushion equal size toes</a:t>
                      </a:r>
                      <a:endParaRPr lang="en-US" sz="2000" dirty="0"/>
                    </a:p>
                  </a:txBody>
                  <a:tcPr/>
                </a:tc>
              </a:tr>
              <a:tr h="691483">
                <a:tc>
                  <a:txBody>
                    <a:bodyPr/>
                    <a:lstStyle/>
                    <a:p>
                      <a:pPr algn="ctr"/>
                      <a:r>
                        <a:rPr kumimoji="0" lang="en-US" sz="3200" b="1" kern="1200" dirty="0" smtClean="0">
                          <a:solidFill>
                            <a:schemeClr val="dk1"/>
                          </a:solidFill>
                          <a:latin typeface="+mn-lt"/>
                          <a:ea typeface="+mn-ea"/>
                          <a:cs typeface="+mn-cs"/>
                        </a:rPr>
                        <a:t>Age @ 230#</a:t>
                      </a:r>
                      <a:endParaRPr lang="en-US" sz="3200" b="1" dirty="0"/>
                    </a:p>
                  </a:txBody>
                  <a:tcPr anchor="ctr"/>
                </a:tc>
                <a:tc>
                  <a:txBody>
                    <a:bodyPr/>
                    <a:lstStyle/>
                    <a:p>
                      <a:r>
                        <a:rPr kumimoji="0" lang="en-US" sz="2000" kern="1200" dirty="0" smtClean="0">
                          <a:solidFill>
                            <a:schemeClr val="dk1"/>
                          </a:solidFill>
                          <a:latin typeface="+mn-lt"/>
                          <a:ea typeface="+mn-ea"/>
                          <a:cs typeface="+mn-cs"/>
                        </a:rPr>
                        <a:t>&lt;155d</a:t>
                      </a:r>
                      <a:endParaRPr lang="en-US" sz="2000" dirty="0"/>
                    </a:p>
                  </a:txBody>
                  <a:tcPr/>
                </a:tc>
              </a:tr>
              <a:tr h="691483">
                <a:tc>
                  <a:txBody>
                    <a:bodyPr/>
                    <a:lstStyle/>
                    <a:p>
                      <a:pPr algn="ctr"/>
                      <a:r>
                        <a:rPr kumimoji="0" lang="en-US" sz="3200" b="1" kern="1200" dirty="0" smtClean="0">
                          <a:solidFill>
                            <a:schemeClr val="dk1"/>
                          </a:solidFill>
                          <a:latin typeface="+mn-lt"/>
                          <a:ea typeface="+mn-ea"/>
                          <a:cs typeface="+mn-cs"/>
                        </a:rPr>
                        <a:t>Feed/gain 60-230#</a:t>
                      </a:r>
                      <a:endParaRPr lang="en-US" sz="3200" b="1" dirty="0"/>
                    </a:p>
                  </a:txBody>
                  <a:tcPr anchor="ctr"/>
                </a:tc>
                <a:tc>
                  <a:txBody>
                    <a:bodyPr/>
                    <a:lstStyle/>
                    <a:p>
                      <a:r>
                        <a:rPr kumimoji="0" lang="en-US" sz="2000" kern="1200" dirty="0" smtClean="0">
                          <a:solidFill>
                            <a:schemeClr val="dk1"/>
                          </a:solidFill>
                          <a:latin typeface="+mn-lt"/>
                          <a:ea typeface="+mn-ea"/>
                          <a:cs typeface="+mn-cs"/>
                        </a:rPr>
                        <a:t>240lb feed/cwt gain</a:t>
                      </a:r>
                      <a:endParaRPr lang="en-US" sz="2000" dirty="0"/>
                    </a:p>
                  </a:txBody>
                  <a:tcPr/>
                </a:tc>
              </a:tr>
              <a:tr h="691483">
                <a:tc>
                  <a:txBody>
                    <a:bodyPr/>
                    <a:lstStyle/>
                    <a:p>
                      <a:pPr algn="ctr"/>
                      <a:r>
                        <a:rPr kumimoji="0" lang="en-US" sz="3200" b="1" kern="1200" dirty="0" smtClean="0">
                          <a:solidFill>
                            <a:schemeClr val="dk1"/>
                          </a:solidFill>
                          <a:latin typeface="+mn-lt"/>
                          <a:ea typeface="+mn-ea"/>
                          <a:cs typeface="+mn-cs"/>
                        </a:rPr>
                        <a:t>Daily gain</a:t>
                      </a:r>
                      <a:endParaRPr lang="en-US" sz="3200" b="1" dirty="0"/>
                    </a:p>
                  </a:txBody>
                  <a:tcPr anchor="ctr"/>
                </a:tc>
                <a:tc>
                  <a:txBody>
                    <a:bodyPr/>
                    <a:lstStyle/>
                    <a:p>
                      <a:r>
                        <a:rPr kumimoji="0" lang="en-US" sz="2000" kern="1200" dirty="0" smtClean="0">
                          <a:solidFill>
                            <a:schemeClr val="dk1"/>
                          </a:solidFill>
                          <a:latin typeface="+mn-lt"/>
                          <a:ea typeface="+mn-ea"/>
                          <a:cs typeface="+mn-cs"/>
                        </a:rPr>
                        <a:t>&gt;2.0#/d</a:t>
                      </a:r>
                      <a:endParaRPr lang="en-US" sz="2000" dirty="0"/>
                    </a:p>
                  </a:txBody>
                  <a:tcPr/>
                </a:tc>
              </a:tr>
              <a:tr h="691483">
                <a:tc>
                  <a:txBody>
                    <a:bodyPr/>
                    <a:lstStyle/>
                    <a:p>
                      <a:pPr algn="ctr"/>
                      <a:r>
                        <a:rPr kumimoji="0" lang="en-US" sz="3200" b="1" kern="1200" dirty="0" smtClean="0">
                          <a:solidFill>
                            <a:schemeClr val="dk1"/>
                          </a:solidFill>
                          <a:latin typeface="+mn-lt"/>
                          <a:ea typeface="+mn-ea"/>
                          <a:cs typeface="+mn-cs"/>
                        </a:rPr>
                        <a:t>Backfat Ultrasound</a:t>
                      </a:r>
                      <a:endParaRPr lang="en-US" sz="3200" b="1" dirty="0"/>
                    </a:p>
                  </a:txBody>
                  <a:tcPr anchor="ctr"/>
                </a:tc>
                <a:tc>
                  <a:txBody>
                    <a:bodyPr/>
                    <a:lstStyle/>
                    <a:p>
                      <a:r>
                        <a:rPr kumimoji="0" lang="en-US" sz="2000" kern="1200" dirty="0" smtClean="0">
                          <a:solidFill>
                            <a:schemeClr val="dk1"/>
                          </a:solidFill>
                          <a:latin typeface="+mn-lt"/>
                          <a:ea typeface="+mn-ea"/>
                          <a:cs typeface="+mn-cs"/>
                        </a:rPr>
                        <a:t>.8” or less</a:t>
                      </a:r>
                      <a:endParaRPr lang="en-US" sz="2000" dirty="0"/>
                    </a:p>
                  </a:txBody>
                  <a:tcPr/>
                </a:tc>
              </a:tr>
            </a:tbl>
          </a:graphicData>
        </a:graphic>
      </p:graphicFrame>
    </p:spTree>
  </p:cSld>
  <p:clrMapOvr>
    <a:masterClrMapping/>
  </p:clrMapOvr>
  <p:transition>
    <p:rand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en-US" b="1" smtClean="0"/>
              <a:t>Boar Selection</a:t>
            </a:r>
          </a:p>
        </p:txBody>
      </p:sp>
      <p:sp>
        <p:nvSpPr>
          <p:cNvPr id="39939" name="Rectangle 3"/>
          <p:cNvSpPr>
            <a:spLocks noGrp="1" noChangeArrowheads="1"/>
          </p:cNvSpPr>
          <p:nvPr>
            <p:ph sz="quarter" idx="1"/>
          </p:nvPr>
        </p:nvSpPr>
        <p:spPr>
          <a:xfrm>
            <a:off x="457200" y="1219200"/>
            <a:ext cx="8229600" cy="4937125"/>
          </a:xfrm>
        </p:spPr>
        <p:txBody>
          <a:bodyPr/>
          <a:lstStyle/>
          <a:p>
            <a:pPr eaLnBrk="1" hangingPunct="1"/>
            <a:r>
              <a:rPr lang="en-US" smtClean="0"/>
              <a:t>Selected boars can contribute as much as 80-90% of herd genetic composition over time</a:t>
            </a:r>
          </a:p>
          <a:p>
            <a:pPr eaLnBrk="1" hangingPunct="1"/>
            <a:r>
              <a:rPr lang="en-US" smtClean="0"/>
              <a:t>Should have dams that are highly productive sows</a:t>
            </a:r>
          </a:p>
          <a:p>
            <a:pPr eaLnBrk="1" hangingPunct="1"/>
            <a:r>
              <a:rPr lang="en-US" smtClean="0"/>
              <a:t>Effectiveness determined by boar’s ability to pass on traits measured in replacement gilts</a:t>
            </a:r>
          </a:p>
        </p:txBody>
      </p:sp>
    </p:spTree>
  </p:cSld>
  <p:clrMapOvr>
    <a:masterClrMapping/>
  </p:clrMapOvr>
  <p:transition>
    <p:random/>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normAutofit fontScale="90000"/>
          </a:bodyPr>
          <a:lstStyle/>
          <a:p>
            <a:pPr eaLnBrk="1" fontAlgn="auto" hangingPunct="1">
              <a:spcAft>
                <a:spcPts val="0"/>
              </a:spcAft>
              <a:defRPr/>
            </a:pPr>
            <a:r>
              <a:rPr lang="en-US" b="1" dirty="0" smtClean="0"/>
              <a:t>Crossbreeding for Commercial Swine Production</a:t>
            </a:r>
            <a:endParaRPr lang="en-US" b="1" dirty="0"/>
          </a:p>
        </p:txBody>
      </p:sp>
      <p:sp>
        <p:nvSpPr>
          <p:cNvPr id="40963" name="Rectangle 3"/>
          <p:cNvSpPr>
            <a:spLocks noGrp="1" noChangeArrowheads="1"/>
          </p:cNvSpPr>
          <p:nvPr>
            <p:ph sz="quarter" idx="1"/>
          </p:nvPr>
        </p:nvSpPr>
        <p:spPr>
          <a:xfrm>
            <a:off x="457200" y="1219200"/>
            <a:ext cx="8229600" cy="4937125"/>
          </a:xfrm>
        </p:spPr>
        <p:txBody>
          <a:bodyPr/>
          <a:lstStyle/>
          <a:p>
            <a:pPr eaLnBrk="1" hangingPunct="1">
              <a:lnSpc>
                <a:spcPct val="90000"/>
              </a:lnSpc>
            </a:pPr>
            <a:r>
              <a:rPr lang="en-US" smtClean="0"/>
              <a:t>Crossing two or more breeds increases chance of hybrid vigor</a:t>
            </a:r>
          </a:p>
          <a:p>
            <a:pPr eaLnBrk="1" hangingPunct="1">
              <a:lnSpc>
                <a:spcPct val="90000"/>
              </a:lnSpc>
            </a:pPr>
            <a:r>
              <a:rPr lang="en-US" smtClean="0"/>
              <a:t>Most advances in growth rate &amp; leanness</a:t>
            </a:r>
          </a:p>
          <a:p>
            <a:pPr eaLnBrk="1" hangingPunct="1">
              <a:lnSpc>
                <a:spcPct val="90000"/>
              </a:lnSpc>
            </a:pPr>
            <a:r>
              <a:rPr lang="en-US" smtClean="0"/>
              <a:t>&gt;90% of marketed hogs in commercial production are crossbred</a:t>
            </a:r>
          </a:p>
          <a:p>
            <a:pPr eaLnBrk="1" hangingPunct="1">
              <a:lnSpc>
                <a:spcPct val="90000"/>
              </a:lnSpc>
            </a:pPr>
            <a:r>
              <a:rPr lang="en-US" smtClean="0"/>
              <a:t>Two types of crossbreeding</a:t>
            </a:r>
          </a:p>
          <a:p>
            <a:pPr lvl="1" eaLnBrk="1" hangingPunct="1">
              <a:lnSpc>
                <a:spcPct val="90000"/>
              </a:lnSpc>
            </a:pPr>
            <a:r>
              <a:rPr lang="en-US" smtClean="0"/>
              <a:t>Rotational cross</a:t>
            </a:r>
          </a:p>
          <a:p>
            <a:pPr lvl="1" eaLnBrk="1" hangingPunct="1">
              <a:lnSpc>
                <a:spcPct val="90000"/>
              </a:lnSpc>
            </a:pPr>
            <a:r>
              <a:rPr lang="en-US" smtClean="0"/>
              <a:t>Terminal cross</a:t>
            </a:r>
          </a:p>
        </p:txBody>
      </p:sp>
    </p:spTree>
  </p:cSld>
  <p:clrMapOvr>
    <a:masterClrMapping/>
  </p:clrMapOvr>
  <p:transition>
    <p:random/>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pPr eaLnBrk="1" hangingPunct="1"/>
            <a:r>
              <a:rPr lang="en-US" b="1" smtClean="0"/>
              <a:t>Characteristics of Swine Breeds</a:t>
            </a:r>
          </a:p>
        </p:txBody>
      </p:sp>
      <p:sp>
        <p:nvSpPr>
          <p:cNvPr id="14339" name="Rectangle 3"/>
          <p:cNvSpPr>
            <a:spLocks noGrp="1" noChangeArrowheads="1"/>
          </p:cNvSpPr>
          <p:nvPr>
            <p:ph sz="quarter" idx="1"/>
          </p:nvPr>
        </p:nvSpPr>
        <p:spPr>
          <a:xfrm>
            <a:off x="457200" y="1219200"/>
            <a:ext cx="8229600" cy="4937125"/>
          </a:xfrm>
        </p:spPr>
        <p:txBody>
          <a:bodyPr/>
          <a:lstStyle/>
          <a:p>
            <a:pPr eaLnBrk="1" hangingPunct="1">
              <a:lnSpc>
                <a:spcPct val="90000"/>
              </a:lnSpc>
            </a:pPr>
            <a:r>
              <a:rPr lang="en-US" smtClean="0"/>
              <a:t>Generally grouped by:</a:t>
            </a:r>
          </a:p>
          <a:p>
            <a:pPr lvl="1" eaLnBrk="1" hangingPunct="1">
              <a:lnSpc>
                <a:spcPct val="90000"/>
              </a:lnSpc>
            </a:pPr>
            <a:r>
              <a:rPr lang="en-US" smtClean="0"/>
              <a:t>Hair color</a:t>
            </a:r>
          </a:p>
          <a:p>
            <a:pPr lvl="1" eaLnBrk="1" hangingPunct="1">
              <a:lnSpc>
                <a:spcPct val="90000"/>
              </a:lnSpc>
            </a:pPr>
            <a:r>
              <a:rPr lang="en-US" smtClean="0"/>
              <a:t>Dropping or erect ears</a:t>
            </a:r>
          </a:p>
          <a:p>
            <a:pPr eaLnBrk="1" hangingPunct="1">
              <a:lnSpc>
                <a:spcPct val="90000"/>
              </a:lnSpc>
            </a:pPr>
            <a:r>
              <a:rPr lang="en-US" smtClean="0"/>
              <a:t>Popularity of breeds has changed with time &amp; technology</a:t>
            </a:r>
          </a:p>
          <a:p>
            <a:pPr eaLnBrk="1" hangingPunct="1">
              <a:lnSpc>
                <a:spcPct val="90000"/>
              </a:lnSpc>
            </a:pPr>
            <a:r>
              <a:rPr lang="en-US" smtClean="0"/>
              <a:t>Hybrids becoming common</a:t>
            </a:r>
          </a:p>
          <a:p>
            <a:pPr lvl="1" eaLnBrk="1" hangingPunct="1">
              <a:lnSpc>
                <a:spcPct val="90000"/>
              </a:lnSpc>
            </a:pPr>
            <a:r>
              <a:rPr lang="en-US" smtClean="0"/>
              <a:t>Hybridization began in the 1940’s</a:t>
            </a:r>
          </a:p>
          <a:p>
            <a:pPr eaLnBrk="1" hangingPunct="1">
              <a:lnSpc>
                <a:spcPct val="90000"/>
              </a:lnSpc>
            </a:pPr>
            <a:r>
              <a:rPr lang="en-US" smtClean="0"/>
              <a:t>Selected by objective production measurements</a:t>
            </a:r>
          </a:p>
        </p:txBody>
      </p:sp>
    </p:spTree>
  </p:cSld>
  <p:clrMapOvr>
    <a:masterClrMapping/>
  </p:clrMapOvr>
  <p:transition>
    <p:rand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Grp="1" noChangeArrowheads="1"/>
          </p:cNvSpPr>
          <p:nvPr>
            <p:ph type="title"/>
          </p:nvPr>
        </p:nvSpPr>
        <p:spPr/>
        <p:txBody>
          <a:bodyPr>
            <a:normAutofit fontScale="90000"/>
          </a:bodyPr>
          <a:lstStyle/>
          <a:p>
            <a:pPr eaLnBrk="1" fontAlgn="auto" hangingPunct="1">
              <a:spcAft>
                <a:spcPts val="0"/>
              </a:spcAft>
              <a:defRPr/>
            </a:pPr>
            <a:r>
              <a:rPr lang="en-US" b="1" dirty="0" smtClean="0"/>
              <a:t>Crossbreeding for Commercial Swine Production</a:t>
            </a:r>
            <a:endParaRPr lang="en-US" b="1" dirty="0"/>
          </a:p>
        </p:txBody>
      </p:sp>
      <p:sp>
        <p:nvSpPr>
          <p:cNvPr id="41987" name="Rectangle 3"/>
          <p:cNvSpPr>
            <a:spLocks noGrp="1" noChangeArrowheads="1"/>
          </p:cNvSpPr>
          <p:nvPr>
            <p:ph sz="quarter" idx="1"/>
          </p:nvPr>
        </p:nvSpPr>
        <p:spPr>
          <a:xfrm>
            <a:off x="457200" y="1219200"/>
            <a:ext cx="8229600" cy="4937125"/>
          </a:xfrm>
        </p:spPr>
        <p:txBody>
          <a:bodyPr/>
          <a:lstStyle/>
          <a:p>
            <a:pPr eaLnBrk="1" hangingPunct="1">
              <a:lnSpc>
                <a:spcPct val="90000"/>
              </a:lnSpc>
            </a:pPr>
            <a:r>
              <a:rPr lang="en-US" smtClean="0"/>
              <a:t>Rotational Cross</a:t>
            </a:r>
          </a:p>
          <a:p>
            <a:pPr lvl="1" eaLnBrk="1" hangingPunct="1">
              <a:lnSpc>
                <a:spcPct val="90000"/>
              </a:lnSpc>
            </a:pPr>
            <a:r>
              <a:rPr lang="en-US" smtClean="0"/>
              <a:t>Two + Breeds</a:t>
            </a:r>
          </a:p>
          <a:p>
            <a:pPr lvl="1" eaLnBrk="1" hangingPunct="1">
              <a:lnSpc>
                <a:spcPct val="90000"/>
              </a:lnSpc>
            </a:pPr>
            <a:r>
              <a:rPr lang="en-US" smtClean="0"/>
              <a:t>Different breed boar is crossed with crossbred offspring of previous generation</a:t>
            </a:r>
          </a:p>
          <a:p>
            <a:pPr eaLnBrk="1" hangingPunct="1">
              <a:lnSpc>
                <a:spcPct val="90000"/>
              </a:lnSpc>
            </a:pPr>
            <a:r>
              <a:rPr lang="en-US" smtClean="0"/>
              <a:t>Terminal Cross</a:t>
            </a:r>
          </a:p>
          <a:p>
            <a:pPr lvl="1" eaLnBrk="1" hangingPunct="1">
              <a:lnSpc>
                <a:spcPct val="90000"/>
              </a:lnSpc>
            </a:pPr>
            <a:r>
              <a:rPr lang="en-US" smtClean="0"/>
              <a:t>Crossbred females are mated to a boar of a third breed</a:t>
            </a:r>
          </a:p>
          <a:p>
            <a:pPr eaLnBrk="1" hangingPunct="1">
              <a:lnSpc>
                <a:spcPct val="90000"/>
              </a:lnSpc>
            </a:pPr>
            <a:r>
              <a:rPr lang="en-US" smtClean="0"/>
              <a:t>Rota-terminal</a:t>
            </a:r>
          </a:p>
          <a:p>
            <a:pPr lvl="1" eaLnBrk="1" hangingPunct="1">
              <a:lnSpc>
                <a:spcPct val="90000"/>
              </a:lnSpc>
            </a:pPr>
            <a:r>
              <a:rPr lang="en-US" smtClean="0"/>
              <a:t>Combination of both systems</a:t>
            </a:r>
          </a:p>
          <a:p>
            <a:pPr lvl="1" eaLnBrk="1" hangingPunct="1">
              <a:lnSpc>
                <a:spcPct val="90000"/>
              </a:lnSpc>
            </a:pPr>
            <a:r>
              <a:rPr lang="en-US" smtClean="0"/>
              <a:t>All pigs go to market</a:t>
            </a:r>
          </a:p>
          <a:p>
            <a:pPr lvl="1" eaLnBrk="1" hangingPunct="1">
              <a:lnSpc>
                <a:spcPct val="90000"/>
              </a:lnSpc>
            </a:pPr>
            <a:r>
              <a:rPr lang="en-US" smtClean="0"/>
              <a:t>Female traits are not selected for</a:t>
            </a:r>
          </a:p>
        </p:txBody>
      </p:sp>
    </p:spTree>
  </p:cSld>
  <p:clrMapOvr>
    <a:masterClrMapping/>
  </p:clrMapOvr>
  <p:transition>
    <p:random/>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p:cNvSpPr>
            <a:spLocks noGrp="1" noChangeArrowheads="1"/>
          </p:cNvSpPr>
          <p:nvPr>
            <p:ph type="title"/>
          </p:nvPr>
        </p:nvSpPr>
        <p:spPr>
          <a:xfrm>
            <a:off x="304800" y="277813"/>
            <a:ext cx="8610600" cy="407987"/>
          </a:xfrm>
        </p:spPr>
        <p:txBody>
          <a:bodyPr/>
          <a:lstStyle/>
          <a:p>
            <a:pPr eaLnBrk="1" hangingPunct="1"/>
            <a:r>
              <a:rPr lang="en-US" sz="1200" b="1" smtClean="0"/>
              <a:t>Figure 29.8</a:t>
            </a:r>
            <a:r>
              <a:rPr lang="en-US" sz="1200" smtClean="0"/>
              <a:t>     Three-breed rotational crossbreeding system. Adapted from </a:t>
            </a:r>
            <a:r>
              <a:rPr lang="en-US" sz="1200" i="1" smtClean="0"/>
              <a:t>Pork Industry Handbook</a:t>
            </a:r>
            <a:r>
              <a:rPr lang="en-US" sz="1200" smtClean="0"/>
              <a:t> (PIH-39).</a:t>
            </a:r>
            <a:endParaRPr lang="en-US" smtClean="0"/>
          </a:p>
        </p:txBody>
      </p:sp>
      <p:pic>
        <p:nvPicPr>
          <p:cNvPr id="43011" name="Picture 3" descr="fg29_008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04313"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a:xfrm>
            <a:off x="304800" y="277813"/>
            <a:ext cx="8610600" cy="407987"/>
          </a:xfrm>
        </p:spPr>
        <p:txBody>
          <a:bodyPr/>
          <a:lstStyle/>
          <a:p>
            <a:pPr eaLnBrk="1" hangingPunct="1"/>
            <a:r>
              <a:rPr lang="en-US" sz="1200" b="1" smtClean="0"/>
              <a:t>Figure 29.9</a:t>
            </a:r>
            <a:r>
              <a:rPr lang="en-US" sz="1200" smtClean="0"/>
              <a:t>     Four-breed terminal crossbreeding system. Adapted from </a:t>
            </a:r>
            <a:r>
              <a:rPr lang="en-US" sz="1200" i="1" smtClean="0"/>
              <a:t>Pork Industry Handbook</a:t>
            </a:r>
            <a:r>
              <a:rPr lang="en-US" sz="1200" smtClean="0"/>
              <a:t> (PIH-39).</a:t>
            </a:r>
            <a:endParaRPr lang="en-US" smtClean="0">
              <a:latin typeface="Helvetica" pitchFamily="34" charset="0"/>
            </a:endParaRPr>
          </a:p>
        </p:txBody>
      </p:sp>
      <p:pic>
        <p:nvPicPr>
          <p:cNvPr id="44035" name="Picture 3" descr="fg29_009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94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594"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29.10</a:t>
            </a:r>
            <a:r>
              <a:rPr lang="en-US" sz="1200" dirty="0"/>
              <a:t>     A rota-terminal crossbreeding system that combines both rotational crossing and terminal crossing. Adapted from </a:t>
            </a:r>
            <a:r>
              <a:rPr lang="en-US" sz="1200" i="1" dirty="0"/>
              <a:t>Pork Industry Handbook</a:t>
            </a:r>
            <a:r>
              <a:rPr lang="en-US" sz="1200" dirty="0"/>
              <a:t> (PIH-106), Genetic Principles and Their Applications.</a:t>
            </a:r>
            <a:endParaRPr lang="en-US" dirty="0"/>
          </a:p>
        </p:txBody>
      </p:sp>
      <p:pic>
        <p:nvPicPr>
          <p:cNvPr id="45059" name="Picture 3" descr="fg29_010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62000"/>
            <a:ext cx="9136063"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Rectangle 2"/>
          <p:cNvSpPr>
            <a:spLocks noGrp="1" noChangeArrowheads="1"/>
          </p:cNvSpPr>
          <p:nvPr>
            <p:ph type="title"/>
          </p:nvPr>
        </p:nvSpPr>
        <p:spPr/>
        <p:txBody>
          <a:bodyPr/>
          <a:lstStyle/>
          <a:p>
            <a:pPr eaLnBrk="1" hangingPunct="1"/>
            <a:r>
              <a:rPr lang="en-US" b="1" smtClean="0"/>
              <a:t>Types of Swine Operations</a:t>
            </a:r>
          </a:p>
        </p:txBody>
      </p:sp>
      <p:sp>
        <p:nvSpPr>
          <p:cNvPr id="46083" name="Rectangle 3"/>
          <p:cNvSpPr>
            <a:spLocks noGrp="1" noChangeArrowheads="1"/>
          </p:cNvSpPr>
          <p:nvPr>
            <p:ph sz="quarter" idx="1"/>
          </p:nvPr>
        </p:nvSpPr>
        <p:spPr>
          <a:xfrm>
            <a:off x="457200" y="1219200"/>
            <a:ext cx="8229600" cy="4937125"/>
          </a:xfrm>
        </p:spPr>
        <p:txBody>
          <a:bodyPr/>
          <a:lstStyle/>
          <a:p>
            <a:pPr marL="715963" indent="-533400" eaLnBrk="1" hangingPunct="1">
              <a:buFontTx/>
              <a:buAutoNum type="arabicPeriod"/>
            </a:pPr>
            <a:r>
              <a:rPr lang="en-US" smtClean="0"/>
              <a:t>Feeder pig production</a:t>
            </a:r>
          </a:p>
          <a:p>
            <a:pPr marL="1096963" lvl="1" indent="-457200" eaLnBrk="1" hangingPunct="1">
              <a:buFontTx/>
              <a:buChar char="–"/>
            </a:pPr>
            <a:r>
              <a:rPr lang="en-US" smtClean="0"/>
              <a:t>Breeding herd maintain</a:t>
            </a:r>
          </a:p>
          <a:p>
            <a:pPr marL="1096963" lvl="1" indent="-457200" eaLnBrk="1" hangingPunct="1">
              <a:buFontTx/>
              <a:buChar char="–"/>
            </a:pPr>
            <a:r>
              <a:rPr lang="en-US" smtClean="0"/>
              <a:t>Feeder pigs for sale at avg. wt. 40#</a:t>
            </a:r>
          </a:p>
          <a:p>
            <a:pPr marL="715963" indent="-533400" eaLnBrk="1" hangingPunct="1">
              <a:buFontTx/>
              <a:buAutoNum type="arabicPeriod"/>
            </a:pPr>
            <a:r>
              <a:rPr lang="en-US" smtClean="0"/>
              <a:t>Feeder pig finishing</a:t>
            </a:r>
          </a:p>
          <a:p>
            <a:pPr marL="1096963" lvl="1" indent="-457200" eaLnBrk="1" hangingPunct="1">
              <a:buFontTx/>
              <a:buChar char="–"/>
            </a:pPr>
            <a:r>
              <a:rPr lang="en-US" smtClean="0"/>
              <a:t>Feeders fed to slaughter wt.</a:t>
            </a:r>
          </a:p>
          <a:p>
            <a:pPr marL="715963" indent="-533400" eaLnBrk="1" hangingPunct="1">
              <a:buFontTx/>
              <a:buAutoNum type="arabicPeriod"/>
            </a:pPr>
            <a:r>
              <a:rPr lang="en-US" smtClean="0"/>
              <a:t>Farrow-to-finish</a:t>
            </a:r>
          </a:p>
          <a:p>
            <a:pPr marL="715963" indent="-533400" eaLnBrk="1" hangingPunct="1">
              <a:buFontTx/>
              <a:buAutoNum type="arabicPeriod"/>
            </a:pPr>
            <a:r>
              <a:rPr lang="en-US" smtClean="0"/>
              <a:t>Purebred or Seedstock</a:t>
            </a:r>
          </a:p>
          <a:p>
            <a:pPr marL="1096963" lvl="1" indent="-457200" eaLnBrk="1" hangingPunct="1">
              <a:buFontTx/>
              <a:buChar char="–"/>
            </a:pPr>
            <a:r>
              <a:rPr lang="en-US" smtClean="0"/>
              <a:t>Production is breeding boars and gilts</a:t>
            </a:r>
          </a:p>
        </p:txBody>
      </p:sp>
    </p:spTree>
  </p:cSld>
  <p:clrMapOvr>
    <a:masterClrMapping/>
  </p:clrMapOvr>
  <p:transition>
    <p:random/>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p:cNvSpPr>
            <a:spLocks noGrp="1" noChangeArrowheads="1"/>
          </p:cNvSpPr>
          <p:nvPr>
            <p:ph type="title"/>
          </p:nvPr>
        </p:nvSpPr>
        <p:spPr/>
        <p:txBody>
          <a:bodyPr/>
          <a:lstStyle/>
          <a:p>
            <a:pPr eaLnBrk="1" hangingPunct="1"/>
            <a:r>
              <a:rPr lang="en-US" b="1" smtClean="0"/>
              <a:t>Farrow-to-Finish</a:t>
            </a:r>
          </a:p>
        </p:txBody>
      </p:sp>
      <p:sp>
        <p:nvSpPr>
          <p:cNvPr id="47107" name="Rectangle 3"/>
          <p:cNvSpPr>
            <a:spLocks noGrp="1" noChangeArrowheads="1"/>
          </p:cNvSpPr>
          <p:nvPr>
            <p:ph sz="quarter" idx="1"/>
          </p:nvPr>
        </p:nvSpPr>
        <p:spPr>
          <a:xfrm>
            <a:off x="457200" y="1600200"/>
            <a:ext cx="8229600" cy="5257800"/>
          </a:xfrm>
        </p:spPr>
        <p:txBody>
          <a:bodyPr/>
          <a:lstStyle/>
          <a:p>
            <a:pPr eaLnBrk="1" hangingPunct="1"/>
            <a:r>
              <a:rPr lang="en-US" smtClean="0"/>
              <a:t>Major type swine production</a:t>
            </a:r>
          </a:p>
          <a:p>
            <a:pPr eaLnBrk="1" hangingPunct="1"/>
            <a:r>
              <a:rPr lang="en-US" smtClean="0"/>
              <a:t>Boar Mgmt.</a:t>
            </a:r>
          </a:p>
          <a:p>
            <a:pPr lvl="1" eaLnBrk="1" hangingPunct="1"/>
            <a:r>
              <a:rPr lang="en-US" smtClean="0"/>
              <a:t>Purchase at least 60d prior to breeding season for acclimation</a:t>
            </a:r>
          </a:p>
          <a:p>
            <a:pPr lvl="1" eaLnBrk="1" hangingPunct="1"/>
            <a:r>
              <a:rPr lang="en-US" smtClean="0"/>
              <a:t>Quarantine for 30d</a:t>
            </a:r>
          </a:p>
          <a:p>
            <a:pPr lvl="1" eaLnBrk="1" hangingPunct="1"/>
            <a:r>
              <a:rPr lang="en-US" smtClean="0"/>
              <a:t>30d fenceline exposure to develop immunity</a:t>
            </a:r>
          </a:p>
          <a:p>
            <a:pPr lvl="1" eaLnBrk="1" hangingPunct="1"/>
            <a:r>
              <a:rPr lang="en-US" smtClean="0"/>
              <a:t>Young boars 6-8# feed up to 260#</a:t>
            </a:r>
          </a:p>
          <a:p>
            <a:pPr lvl="1" eaLnBrk="1" hangingPunct="1"/>
            <a:r>
              <a:rPr lang="en-US" smtClean="0"/>
              <a:t>Servicing boars 3-6# feed</a:t>
            </a:r>
          </a:p>
          <a:p>
            <a:pPr lvl="1" eaLnBrk="1" hangingPunct="1"/>
            <a:r>
              <a:rPr lang="en-US" smtClean="0"/>
              <a:t>Test mate all boars</a:t>
            </a:r>
          </a:p>
          <a:p>
            <a:pPr lvl="2" eaLnBrk="1" hangingPunct="1"/>
            <a:r>
              <a:rPr lang="en-US" smtClean="0"/>
              <a:t>~1 in 12 are infertile</a:t>
            </a:r>
          </a:p>
        </p:txBody>
      </p:sp>
    </p:spTree>
  </p:cSld>
  <p:clrMapOvr>
    <a:masterClrMapping/>
  </p:clrMapOvr>
  <p:transition>
    <p:random/>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pPr eaLnBrk="1" hangingPunct="1"/>
            <a:r>
              <a:rPr lang="en-US" b="1" smtClean="0"/>
              <a:t>Farrow-to-Finish</a:t>
            </a:r>
          </a:p>
        </p:txBody>
      </p:sp>
      <p:sp>
        <p:nvSpPr>
          <p:cNvPr id="48131" name="Rectangle 3"/>
          <p:cNvSpPr>
            <a:spLocks noGrp="1" noChangeArrowheads="1"/>
          </p:cNvSpPr>
          <p:nvPr>
            <p:ph sz="quarter" idx="1"/>
          </p:nvPr>
        </p:nvSpPr>
        <p:spPr>
          <a:xfrm>
            <a:off x="457200" y="1219200"/>
            <a:ext cx="8229600" cy="4937125"/>
          </a:xfrm>
        </p:spPr>
        <p:txBody>
          <a:bodyPr/>
          <a:lstStyle/>
          <a:p>
            <a:pPr lvl="1" eaLnBrk="1" hangingPunct="1"/>
            <a:r>
              <a:rPr lang="en-US" smtClean="0"/>
              <a:t>Young boars can pen-breed 8-10 gilts in 4 wks.</a:t>
            </a:r>
          </a:p>
          <a:p>
            <a:pPr lvl="1" eaLnBrk="1" hangingPunct="1"/>
            <a:r>
              <a:rPr lang="en-US" smtClean="0"/>
              <a:t>Mature boars 10-12</a:t>
            </a:r>
          </a:p>
          <a:p>
            <a:pPr lvl="1" eaLnBrk="1" hangingPunct="1"/>
            <a:r>
              <a:rPr lang="en-US" smtClean="0"/>
              <a:t>Hand mating can increase #bred/boar/wk.</a:t>
            </a:r>
          </a:p>
          <a:p>
            <a:pPr eaLnBrk="1" hangingPunct="1"/>
            <a:r>
              <a:rPr lang="en-US" smtClean="0"/>
              <a:t>Managing Breeding Females</a:t>
            </a:r>
          </a:p>
          <a:p>
            <a:pPr lvl="1" eaLnBrk="1" hangingPunct="1"/>
            <a:r>
              <a:rPr lang="en-US" smtClean="0"/>
              <a:t>Gilts start cycling ~5 mos.</a:t>
            </a:r>
          </a:p>
          <a:p>
            <a:pPr lvl="1" eaLnBrk="1" hangingPunct="1"/>
            <a:r>
              <a:rPr lang="en-US" smtClean="0"/>
              <a:t>Don’t breed first cycle</a:t>
            </a:r>
          </a:p>
          <a:p>
            <a:pPr lvl="1" eaLnBrk="1" hangingPunct="1"/>
            <a:r>
              <a:rPr lang="en-US" smtClean="0"/>
              <a:t>Breeding gilts should weigh 250-260# @ 8mos.</a:t>
            </a:r>
          </a:p>
          <a:p>
            <a:pPr lvl="1" eaLnBrk="1" hangingPunct="1"/>
            <a:r>
              <a:rPr lang="en-US" smtClean="0"/>
              <a:t>10h/pen is ideal</a:t>
            </a:r>
          </a:p>
          <a:p>
            <a:pPr lvl="1" eaLnBrk="1" hangingPunct="1"/>
            <a:r>
              <a:rPr lang="en-US" smtClean="0"/>
              <a:t>Temperature, herd health can negatively affect conception</a:t>
            </a:r>
          </a:p>
        </p:txBody>
      </p:sp>
    </p:spTree>
  </p:cSld>
  <p:clrMapOvr>
    <a:masterClrMapping/>
  </p:clrMapOvr>
  <p:transition>
    <p:random/>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2073" name="Rectangle 9"/>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30.1</a:t>
            </a:r>
            <a:r>
              <a:rPr lang="en-US" sz="1200" dirty="0"/>
              <a:t>     Bred gilts should be fed a diet that allows them to reach to specified target weight at farrowing (usually at approximately 350 to 400 lb). Courtesy of University of Illinois.</a:t>
            </a:r>
            <a:r>
              <a:rPr lang="en-US" sz="1200" dirty="0">
                <a:latin typeface="Helvetica" pitchFamily="80" charset="0"/>
              </a:rPr>
              <a:t> </a:t>
            </a:r>
            <a:endParaRPr lang="en-US" dirty="0">
              <a:latin typeface="Helvetica" pitchFamily="80" charset="0"/>
            </a:endParaRPr>
          </a:p>
        </p:txBody>
      </p:sp>
      <p:pic>
        <p:nvPicPr>
          <p:cNvPr id="49155" name="Picture 11" descr="fg30_001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1825"/>
            <a:ext cx="9144000" cy="6226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p:txBody>
          <a:bodyPr/>
          <a:lstStyle/>
          <a:p>
            <a:pPr eaLnBrk="1" hangingPunct="1"/>
            <a:r>
              <a:rPr lang="en-US" b="1" smtClean="0"/>
              <a:t>Farrow-to-Finish</a:t>
            </a:r>
          </a:p>
        </p:txBody>
      </p:sp>
      <p:sp>
        <p:nvSpPr>
          <p:cNvPr id="50179" name="Rectangle 3"/>
          <p:cNvSpPr>
            <a:spLocks noGrp="1" noChangeArrowheads="1"/>
          </p:cNvSpPr>
          <p:nvPr>
            <p:ph sz="quarter" idx="1"/>
          </p:nvPr>
        </p:nvSpPr>
        <p:spPr>
          <a:xfrm>
            <a:off x="457200" y="1219200"/>
            <a:ext cx="8229600" cy="4937125"/>
          </a:xfrm>
        </p:spPr>
        <p:txBody>
          <a:bodyPr/>
          <a:lstStyle/>
          <a:p>
            <a:pPr lvl="1" eaLnBrk="1" hangingPunct="1"/>
            <a:r>
              <a:rPr lang="en-US" smtClean="0"/>
              <a:t>AI</a:t>
            </a:r>
          </a:p>
          <a:p>
            <a:pPr lvl="2" eaLnBrk="1" hangingPunct="1"/>
            <a:r>
              <a:rPr lang="en-US" smtClean="0"/>
              <a:t>~50% of all market hogs</a:t>
            </a:r>
          </a:p>
          <a:p>
            <a:pPr lvl="1" eaLnBrk="1" hangingPunct="1"/>
            <a:r>
              <a:rPr lang="en-US" smtClean="0"/>
              <a:t>Nutrition is key! Balance for needs without gaining wt.</a:t>
            </a:r>
          </a:p>
          <a:p>
            <a:pPr lvl="1" eaLnBrk="1" hangingPunct="1"/>
            <a:r>
              <a:rPr lang="en-US" smtClean="0"/>
              <a:t>4-5# of a balanced ration is usually sufficient during normal weather conditions</a:t>
            </a:r>
          </a:p>
          <a:p>
            <a:pPr lvl="1" eaLnBrk="1" hangingPunct="1"/>
            <a:r>
              <a:rPr lang="en-US" smtClean="0"/>
              <a:t>During Gestation pigs should be fed to gain 75-120#</a:t>
            </a:r>
          </a:p>
          <a:p>
            <a:pPr lvl="1" eaLnBrk="1" hangingPunct="1"/>
            <a:r>
              <a:rPr lang="en-US" smtClean="0"/>
              <a:t>Body condition should be 3-4 at birth time for optimal production</a:t>
            </a:r>
          </a:p>
        </p:txBody>
      </p:sp>
    </p:spTree>
  </p:cSld>
  <p:clrMapOvr>
    <a:masterClrMapping/>
  </p:clrMapOvr>
  <p:transition>
    <p:random/>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Grp="1" noChangeArrowheads="1"/>
          </p:cNvSpPr>
          <p:nvPr>
            <p:ph type="title"/>
          </p:nvPr>
        </p:nvSpPr>
        <p:spPr/>
        <p:txBody>
          <a:bodyPr/>
          <a:lstStyle/>
          <a:p>
            <a:pPr eaLnBrk="1" hangingPunct="1"/>
            <a:r>
              <a:rPr lang="en-US" b="1" smtClean="0"/>
              <a:t>Farrow-to-Finish</a:t>
            </a:r>
          </a:p>
        </p:txBody>
      </p:sp>
      <p:sp>
        <p:nvSpPr>
          <p:cNvPr id="51203" name="Rectangle 3"/>
          <p:cNvSpPr>
            <a:spLocks noGrp="1" noChangeArrowheads="1"/>
          </p:cNvSpPr>
          <p:nvPr>
            <p:ph sz="quarter" idx="1"/>
          </p:nvPr>
        </p:nvSpPr>
        <p:spPr>
          <a:xfrm>
            <a:off x="457200" y="1219200"/>
            <a:ext cx="8229600" cy="4937125"/>
          </a:xfrm>
        </p:spPr>
        <p:txBody>
          <a:bodyPr/>
          <a:lstStyle/>
          <a:p>
            <a:pPr eaLnBrk="1" hangingPunct="1"/>
            <a:r>
              <a:rPr lang="en-US" smtClean="0"/>
              <a:t>Sow Mgmt. during Farrowing &amp; Lactation</a:t>
            </a:r>
          </a:p>
          <a:p>
            <a:pPr lvl="1" eaLnBrk="1" hangingPunct="1"/>
            <a:r>
              <a:rPr lang="en-US" smtClean="0"/>
              <a:t>Ave. 10 pigs/litter 8 weaned</a:t>
            </a:r>
          </a:p>
          <a:p>
            <a:pPr lvl="1" eaLnBrk="1" hangingPunct="1"/>
            <a:r>
              <a:rPr lang="en-US" smtClean="0"/>
              <a:t>Well managed pigs will have 3-4 more/litter</a:t>
            </a:r>
          </a:p>
          <a:p>
            <a:pPr lvl="1" eaLnBrk="1" hangingPunct="1"/>
            <a:r>
              <a:rPr lang="en-US" smtClean="0"/>
              <a:t>Deworm before farrowing</a:t>
            </a:r>
          </a:p>
          <a:p>
            <a:pPr lvl="1" eaLnBrk="1" hangingPunct="1"/>
            <a:r>
              <a:rPr lang="en-US" smtClean="0"/>
              <a:t>Clean &amp; disinfect farrowing area</a:t>
            </a:r>
          </a:p>
          <a:p>
            <a:pPr lvl="2" eaLnBrk="1" hangingPunct="1"/>
            <a:r>
              <a:rPr lang="en-US" smtClean="0"/>
              <a:t>Leave unused for 5-7d</a:t>
            </a:r>
          </a:p>
          <a:p>
            <a:pPr lvl="1" eaLnBrk="1" hangingPunct="1"/>
            <a:r>
              <a:rPr lang="en-US" smtClean="0"/>
              <a:t>Clean sow (especially under belly)</a:t>
            </a:r>
          </a:p>
          <a:p>
            <a:pPr lvl="1" eaLnBrk="1" hangingPunct="1"/>
            <a:r>
              <a:rPr lang="en-US" smtClean="0"/>
              <a:t>Sow should be in a farrowing crate no later than d 110 of gestation</a:t>
            </a:r>
          </a:p>
          <a:p>
            <a:pPr lvl="2" eaLnBrk="1" hangingPunct="1"/>
            <a:r>
              <a:rPr lang="en-US" smtClean="0"/>
              <a:t>Ave. gestation 111-115d</a:t>
            </a:r>
          </a:p>
          <a:p>
            <a:pPr lvl="2" eaLnBrk="1" hangingPunct="1"/>
            <a:endParaRPr lang="en-US" smtClean="0"/>
          </a:p>
        </p:txBody>
      </p:sp>
    </p:spTree>
  </p:cSld>
  <p:clrMapOvr>
    <a:masterClrMapping/>
  </p:clrMapOvr>
  <p:transition>
    <p:random/>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5" descr="berk"/>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a:xfrm>
            <a:off x="0" y="0"/>
            <a:ext cx="9144000" cy="6858000"/>
          </a:xfrm>
        </p:spPr>
      </p:pic>
    </p:spTree>
  </p:cSld>
  <p:clrMapOvr>
    <a:masterClrMapping/>
  </p:clrMapOvr>
  <p:transition>
    <p:random/>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8210"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30.2</a:t>
            </a:r>
            <a:r>
              <a:rPr lang="en-US" sz="1200" dirty="0"/>
              <a:t>     Sow and litter of pigs in a farrowing crate. The far- rowing crate is a pen (approximately 5 </a:t>
            </a:r>
            <a:r>
              <a:rPr lang="en-US" sz="1400" dirty="0">
                <a:sym typeface="Symbol" pitchFamily="80" charset="2"/>
              </a:rPr>
              <a:t></a:t>
            </a:r>
            <a:r>
              <a:rPr lang="en-US" sz="1200" dirty="0"/>
              <a:t> 7 ft) that restricts the sow to a fixed area so that she does not lay on her babies. A panel several inches off the floor separates the sow from the baby pigs while allowing them access for nursing. Courtesy of the University of Illinois.</a:t>
            </a:r>
          </a:p>
        </p:txBody>
      </p:sp>
      <p:pic>
        <p:nvPicPr>
          <p:cNvPr id="52227" name="Picture 3" descr="fg30_002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838200"/>
            <a:ext cx="9144000" cy="6019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Grp="1" noChangeArrowheads="1"/>
          </p:cNvSpPr>
          <p:nvPr>
            <p:ph type="title"/>
          </p:nvPr>
        </p:nvSpPr>
        <p:spPr/>
        <p:txBody>
          <a:bodyPr/>
          <a:lstStyle/>
          <a:p>
            <a:pPr eaLnBrk="1" hangingPunct="1"/>
            <a:r>
              <a:rPr lang="en-US" b="1" smtClean="0"/>
              <a:t>Farrow-to-Finish</a:t>
            </a:r>
          </a:p>
        </p:txBody>
      </p:sp>
      <p:sp>
        <p:nvSpPr>
          <p:cNvPr id="53251" name="Rectangle 3"/>
          <p:cNvSpPr>
            <a:spLocks noGrp="1" noChangeArrowheads="1"/>
          </p:cNvSpPr>
          <p:nvPr>
            <p:ph sz="quarter" idx="1"/>
          </p:nvPr>
        </p:nvSpPr>
        <p:spPr>
          <a:xfrm>
            <a:off x="457200" y="1219200"/>
            <a:ext cx="8229600" cy="5638800"/>
          </a:xfrm>
        </p:spPr>
        <p:txBody>
          <a:bodyPr/>
          <a:lstStyle/>
          <a:p>
            <a:pPr lvl="1" eaLnBrk="1" hangingPunct="1">
              <a:lnSpc>
                <a:spcPct val="90000"/>
              </a:lnSpc>
            </a:pPr>
            <a:r>
              <a:rPr lang="en-US" smtClean="0"/>
              <a:t>Sows nursing fewer than 8 pigs</a:t>
            </a:r>
          </a:p>
          <a:p>
            <a:pPr lvl="2" eaLnBrk="1" hangingPunct="1">
              <a:lnSpc>
                <a:spcPct val="90000"/>
              </a:lnSpc>
            </a:pPr>
            <a:r>
              <a:rPr lang="en-US" smtClean="0"/>
              <a:t>3lbs. Feed for maintenance</a:t>
            </a:r>
          </a:p>
          <a:p>
            <a:pPr lvl="2" eaLnBrk="1" hangingPunct="1">
              <a:lnSpc>
                <a:spcPct val="90000"/>
              </a:lnSpc>
            </a:pPr>
            <a:r>
              <a:rPr lang="en-US" smtClean="0"/>
              <a:t>1lb. Feed for each pig nursed</a:t>
            </a:r>
          </a:p>
          <a:p>
            <a:pPr lvl="1" eaLnBrk="1" hangingPunct="1">
              <a:lnSpc>
                <a:spcPct val="90000"/>
              </a:lnSpc>
            </a:pPr>
            <a:r>
              <a:rPr lang="en-US" smtClean="0"/>
              <a:t>Sows &amp; gilts nursing more than 8 pigs</a:t>
            </a:r>
          </a:p>
          <a:p>
            <a:pPr lvl="2" eaLnBrk="1" hangingPunct="1">
              <a:lnSpc>
                <a:spcPct val="90000"/>
              </a:lnSpc>
            </a:pPr>
            <a:r>
              <a:rPr lang="en-US" smtClean="0"/>
              <a:t>Free choice feed</a:t>
            </a:r>
          </a:p>
          <a:p>
            <a:pPr eaLnBrk="1" hangingPunct="1">
              <a:lnSpc>
                <a:spcPct val="90000"/>
              </a:lnSpc>
            </a:pPr>
            <a:r>
              <a:rPr lang="en-US" smtClean="0"/>
              <a:t>Induced Farrowing</a:t>
            </a:r>
          </a:p>
          <a:p>
            <a:pPr lvl="1" eaLnBrk="1" hangingPunct="1">
              <a:lnSpc>
                <a:spcPct val="90000"/>
              </a:lnSpc>
            </a:pPr>
            <a:r>
              <a:rPr lang="en-US" smtClean="0"/>
              <a:t>More common the last 10 yrs due to more efficient labor use, reduce pig mortality, heavier weaning wts, more cross-fostering</a:t>
            </a:r>
          </a:p>
          <a:p>
            <a:pPr lvl="1" eaLnBrk="1" hangingPunct="1">
              <a:lnSpc>
                <a:spcPct val="90000"/>
              </a:lnSpc>
            </a:pPr>
            <a:r>
              <a:rPr lang="en-US" smtClean="0"/>
              <a:t>Induce on d 112 of gestation</a:t>
            </a:r>
          </a:p>
          <a:p>
            <a:pPr lvl="1" eaLnBrk="1" hangingPunct="1">
              <a:lnSpc>
                <a:spcPct val="90000"/>
              </a:lnSpc>
            </a:pPr>
            <a:r>
              <a:rPr lang="en-US" smtClean="0"/>
              <a:t>Risks – stillbirths, abortions</a:t>
            </a:r>
          </a:p>
          <a:p>
            <a:pPr eaLnBrk="1" hangingPunct="1">
              <a:lnSpc>
                <a:spcPct val="90000"/>
              </a:lnSpc>
            </a:pPr>
            <a:r>
              <a:rPr lang="en-US" smtClean="0"/>
              <a:t>Baby Pig Mgmt. from Birth – Weaning</a:t>
            </a:r>
          </a:p>
          <a:p>
            <a:pPr lvl="1" eaLnBrk="1" hangingPunct="1">
              <a:lnSpc>
                <a:spcPct val="90000"/>
              </a:lnSpc>
            </a:pPr>
            <a:r>
              <a:rPr lang="en-US" smtClean="0"/>
              <a:t>Farrowing crates are designed to protect the baby pig</a:t>
            </a:r>
          </a:p>
          <a:p>
            <a:pPr lvl="1" eaLnBrk="1" hangingPunct="1">
              <a:lnSpc>
                <a:spcPct val="90000"/>
              </a:lnSpc>
            </a:pPr>
            <a:r>
              <a:rPr lang="en-US" smtClean="0"/>
              <a:t>1/3 of baby pig deaths occurs within 72h of birth</a:t>
            </a:r>
          </a:p>
          <a:p>
            <a:pPr lvl="1" eaLnBrk="1" hangingPunct="1">
              <a:lnSpc>
                <a:spcPct val="90000"/>
              </a:lnSpc>
            </a:pPr>
            <a:r>
              <a:rPr lang="en-US" smtClean="0"/>
              <a:t>Assistance in birthing is not needed unless there is obvious problems</a:t>
            </a:r>
          </a:p>
          <a:p>
            <a:pPr lvl="2" eaLnBrk="1" hangingPunct="1">
              <a:lnSpc>
                <a:spcPct val="90000"/>
              </a:lnSpc>
            </a:pPr>
            <a:endParaRPr lang="en-US" smtClean="0"/>
          </a:p>
        </p:txBody>
      </p:sp>
    </p:spTree>
  </p:cSld>
  <p:clrMapOvr>
    <a:masterClrMapping/>
  </p:clrMapOvr>
  <p:transition>
    <p:random/>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Rectangle 2"/>
          <p:cNvSpPr>
            <a:spLocks noGrp="1" noChangeArrowheads="1"/>
          </p:cNvSpPr>
          <p:nvPr>
            <p:ph type="title"/>
          </p:nvPr>
        </p:nvSpPr>
        <p:spPr/>
        <p:txBody>
          <a:bodyPr/>
          <a:lstStyle/>
          <a:p>
            <a:pPr eaLnBrk="1" hangingPunct="1"/>
            <a:r>
              <a:rPr lang="en-US" b="1" smtClean="0"/>
              <a:t>Farrow-to-Finish</a:t>
            </a:r>
          </a:p>
        </p:txBody>
      </p:sp>
      <p:sp>
        <p:nvSpPr>
          <p:cNvPr id="54275" name="Rectangle 3"/>
          <p:cNvSpPr>
            <a:spLocks noGrp="1" noChangeArrowheads="1"/>
          </p:cNvSpPr>
          <p:nvPr>
            <p:ph type="body" sz="half" idx="1"/>
          </p:nvPr>
        </p:nvSpPr>
        <p:spPr>
          <a:xfrm>
            <a:off x="457200" y="1600200"/>
            <a:ext cx="8382000" cy="4525963"/>
          </a:xfrm>
        </p:spPr>
        <p:txBody>
          <a:bodyPr/>
          <a:lstStyle/>
          <a:p>
            <a:pPr lvl="1" eaLnBrk="1" hangingPunct="1"/>
            <a:r>
              <a:rPr lang="en-US" smtClean="0"/>
              <a:t>Labor can last up to 5h w/ pigs being born ~15min apart</a:t>
            </a:r>
          </a:p>
          <a:p>
            <a:pPr lvl="1" eaLnBrk="1" hangingPunct="1"/>
            <a:r>
              <a:rPr lang="en-US" smtClean="0"/>
              <a:t>Pigs can be born either head or feet first</a:t>
            </a:r>
          </a:p>
          <a:p>
            <a:pPr lvl="1" eaLnBrk="1" hangingPunct="1"/>
            <a:r>
              <a:rPr lang="en-US" b="1" smtClean="0"/>
              <a:t>Preweaning Pig Mortality</a:t>
            </a:r>
          </a:p>
          <a:p>
            <a:pPr lvl="2" eaLnBrk="1" hangingPunct="1">
              <a:buFontTx/>
              <a:buNone/>
            </a:pPr>
            <a:endParaRPr lang="en-US" b="1" smtClean="0"/>
          </a:p>
        </p:txBody>
      </p:sp>
      <p:graphicFrame>
        <p:nvGraphicFramePr>
          <p:cNvPr id="33" name="Content Placeholder 32"/>
          <p:cNvGraphicFramePr>
            <a:graphicFrameLocks noGrp="1"/>
          </p:cNvGraphicFramePr>
          <p:nvPr>
            <p:ph sz="half" idx="2"/>
          </p:nvPr>
        </p:nvGraphicFramePr>
        <p:xfrm>
          <a:off x="0" y="3124200"/>
          <a:ext cx="9144000" cy="3733800"/>
        </p:xfrm>
        <a:graphic>
          <a:graphicData uri="http://schemas.openxmlformats.org/drawingml/2006/table">
            <a:tbl>
              <a:tblPr firstRow="1" bandRow="1">
                <a:tableStyleId>{5C22544A-7EE6-4342-B048-85BDC9FD1C3A}</a:tableStyleId>
              </a:tblPr>
              <a:tblGrid>
                <a:gridCol w="4572000"/>
                <a:gridCol w="4572000"/>
              </a:tblGrid>
              <a:tr h="547260">
                <a:tc>
                  <a:txBody>
                    <a:bodyPr/>
                    <a:lstStyle/>
                    <a:p>
                      <a:pPr algn="ctr"/>
                      <a:r>
                        <a:rPr kumimoji="0" lang="en-US" sz="1800" b="1" kern="1200" dirty="0" smtClean="0">
                          <a:solidFill>
                            <a:schemeClr val="bg1"/>
                          </a:solidFill>
                          <a:latin typeface="+mn-lt"/>
                          <a:ea typeface="+mn-ea"/>
                          <a:cs typeface="+mn-cs"/>
                        </a:rPr>
                        <a:t>Cause</a:t>
                      </a:r>
                      <a:endParaRPr lang="en-US" sz="1800" b="1" dirty="0">
                        <a:solidFill>
                          <a:schemeClr val="bg1"/>
                        </a:solidFill>
                      </a:endParaRPr>
                    </a:p>
                  </a:txBody>
                  <a:tcPr anchor="ctr"/>
                </a:tc>
                <a:tc>
                  <a:txBody>
                    <a:bodyPr/>
                    <a:lstStyle/>
                    <a:p>
                      <a:pPr marL="0" marR="0" algn="ctr" fontAlgn="base">
                        <a:lnSpc>
                          <a:spcPct val="115000"/>
                        </a:lnSpc>
                        <a:spcBef>
                          <a:spcPts val="575"/>
                        </a:spcBef>
                        <a:spcAft>
                          <a:spcPts val="0"/>
                        </a:spcAft>
                      </a:pPr>
                      <a:r>
                        <a:rPr lang="en-US" sz="1800" b="1" kern="1200" dirty="0">
                          <a:solidFill>
                            <a:schemeClr val="bg1"/>
                          </a:solidFill>
                          <a:latin typeface="+mn-lt"/>
                          <a:ea typeface="Times New Roman"/>
                          <a:cs typeface="Times New Roman"/>
                        </a:rPr>
                        <a:t>%</a:t>
                      </a:r>
                      <a:endParaRPr lang="en-US" sz="1000" b="1" dirty="0">
                        <a:solidFill>
                          <a:schemeClr val="bg1"/>
                        </a:solidFill>
                        <a:latin typeface="+mn-lt"/>
                        <a:ea typeface="Calibri"/>
                        <a:cs typeface="Times New Roman"/>
                      </a:endParaRPr>
                    </a:p>
                  </a:txBody>
                  <a:tcPr/>
                </a:tc>
              </a:tr>
              <a:tr h="547260">
                <a:tc>
                  <a:txBody>
                    <a:bodyPr/>
                    <a:lstStyle/>
                    <a:p>
                      <a:pPr algn="ctr"/>
                      <a:r>
                        <a:rPr kumimoji="0" lang="en-US" sz="1800" kern="1200" dirty="0" smtClean="0">
                          <a:solidFill>
                            <a:schemeClr val="dk1"/>
                          </a:solidFill>
                          <a:latin typeface="+mn-lt"/>
                          <a:ea typeface="+mn-ea"/>
                          <a:cs typeface="+mn-cs"/>
                        </a:rPr>
                        <a:t>Crushing</a:t>
                      </a:r>
                      <a:endParaRPr lang="en-US" sz="1800" dirty="0"/>
                    </a:p>
                  </a:txBody>
                  <a:tcPr anchor="ctr"/>
                </a:tc>
                <a:tc>
                  <a:txBody>
                    <a:bodyPr/>
                    <a:lstStyle/>
                    <a:p>
                      <a:pPr marL="0" marR="0" algn="ctr" fontAlgn="base">
                        <a:lnSpc>
                          <a:spcPct val="115000"/>
                        </a:lnSpc>
                        <a:spcBef>
                          <a:spcPts val="575"/>
                        </a:spcBef>
                        <a:spcAft>
                          <a:spcPts val="0"/>
                        </a:spcAft>
                      </a:pPr>
                      <a:r>
                        <a:rPr lang="en-US" sz="1800" kern="1200" dirty="0">
                          <a:solidFill>
                            <a:srgbClr val="000000"/>
                          </a:solidFill>
                          <a:latin typeface="+mn-lt"/>
                          <a:ea typeface="Times New Roman"/>
                          <a:cs typeface="Times New Roman"/>
                        </a:rPr>
                        <a:t>52</a:t>
                      </a:r>
                      <a:endParaRPr lang="en-US" sz="1000" dirty="0">
                        <a:latin typeface="+mn-lt"/>
                        <a:ea typeface="Calibri"/>
                        <a:cs typeface="Times New Roman"/>
                      </a:endParaRPr>
                    </a:p>
                  </a:txBody>
                  <a:tcPr/>
                </a:tc>
              </a:tr>
              <a:tr h="547260">
                <a:tc>
                  <a:txBody>
                    <a:bodyPr/>
                    <a:lstStyle/>
                    <a:p>
                      <a:pPr algn="ctr"/>
                      <a:r>
                        <a:rPr kumimoji="0" lang="en-US" sz="1800" kern="1200" dirty="0" smtClean="0">
                          <a:solidFill>
                            <a:schemeClr val="dk1"/>
                          </a:solidFill>
                          <a:latin typeface="+mn-lt"/>
                          <a:ea typeface="+mn-ea"/>
                          <a:cs typeface="+mn-cs"/>
                        </a:rPr>
                        <a:t>Starvation</a:t>
                      </a:r>
                      <a:endParaRPr lang="en-US" sz="1800" dirty="0"/>
                    </a:p>
                  </a:txBody>
                  <a:tcPr anchor="ctr"/>
                </a:tc>
                <a:tc>
                  <a:txBody>
                    <a:bodyPr/>
                    <a:lstStyle/>
                    <a:p>
                      <a:pPr marL="0" marR="0" algn="ctr" fontAlgn="base">
                        <a:lnSpc>
                          <a:spcPct val="115000"/>
                        </a:lnSpc>
                        <a:spcBef>
                          <a:spcPts val="575"/>
                        </a:spcBef>
                        <a:spcAft>
                          <a:spcPts val="0"/>
                        </a:spcAft>
                      </a:pPr>
                      <a:r>
                        <a:rPr lang="en-US" sz="1800" kern="1200" dirty="0">
                          <a:solidFill>
                            <a:srgbClr val="000000"/>
                          </a:solidFill>
                          <a:latin typeface="+mn-lt"/>
                          <a:ea typeface="Times New Roman"/>
                          <a:cs typeface="Times New Roman"/>
                        </a:rPr>
                        <a:t>7</a:t>
                      </a:r>
                      <a:endParaRPr lang="en-US" sz="1000" dirty="0">
                        <a:latin typeface="+mn-lt"/>
                        <a:ea typeface="Calibri"/>
                        <a:cs typeface="Times New Roman"/>
                      </a:endParaRPr>
                    </a:p>
                  </a:txBody>
                  <a:tcPr/>
                </a:tc>
              </a:tr>
              <a:tr h="547260">
                <a:tc>
                  <a:txBody>
                    <a:bodyPr/>
                    <a:lstStyle/>
                    <a:p>
                      <a:pPr algn="ctr"/>
                      <a:r>
                        <a:rPr kumimoji="0" lang="en-US" sz="1800" kern="1200" dirty="0" smtClean="0">
                          <a:solidFill>
                            <a:schemeClr val="dk1"/>
                          </a:solidFill>
                          <a:latin typeface="+mn-lt"/>
                          <a:ea typeface="+mn-ea"/>
                          <a:cs typeface="+mn-cs"/>
                        </a:rPr>
                        <a:t>Various-known</a:t>
                      </a:r>
                      <a:endParaRPr lang="en-US" sz="1800" dirty="0"/>
                    </a:p>
                  </a:txBody>
                  <a:tcPr anchor="ctr"/>
                </a:tc>
                <a:tc>
                  <a:txBody>
                    <a:bodyPr/>
                    <a:lstStyle/>
                    <a:p>
                      <a:pPr marL="0" marR="0" algn="ctr" fontAlgn="base">
                        <a:lnSpc>
                          <a:spcPct val="115000"/>
                        </a:lnSpc>
                        <a:spcBef>
                          <a:spcPts val="575"/>
                        </a:spcBef>
                        <a:spcAft>
                          <a:spcPts val="0"/>
                        </a:spcAft>
                      </a:pPr>
                      <a:r>
                        <a:rPr lang="en-US" sz="1800" kern="1200" dirty="0">
                          <a:solidFill>
                            <a:srgbClr val="000000"/>
                          </a:solidFill>
                          <a:latin typeface="+mn-lt"/>
                          <a:ea typeface="Times New Roman"/>
                          <a:cs typeface="Times New Roman"/>
                        </a:rPr>
                        <a:t>11</a:t>
                      </a:r>
                      <a:endParaRPr lang="en-US" sz="1000" dirty="0">
                        <a:latin typeface="+mn-lt"/>
                        <a:ea typeface="Calibri"/>
                        <a:cs typeface="Times New Roman"/>
                      </a:endParaRPr>
                    </a:p>
                  </a:txBody>
                  <a:tcPr/>
                </a:tc>
              </a:tr>
              <a:tr h="547260">
                <a:tc>
                  <a:txBody>
                    <a:bodyPr/>
                    <a:lstStyle/>
                    <a:p>
                      <a:pPr algn="ctr"/>
                      <a:r>
                        <a:rPr kumimoji="0" lang="en-US" sz="1800" kern="1200" dirty="0" smtClean="0">
                          <a:solidFill>
                            <a:schemeClr val="dk1"/>
                          </a:solidFill>
                          <a:latin typeface="+mn-lt"/>
                          <a:ea typeface="+mn-ea"/>
                          <a:cs typeface="+mn-cs"/>
                        </a:rPr>
                        <a:t>Scours</a:t>
                      </a:r>
                      <a:endParaRPr lang="en-US" sz="1800" dirty="0"/>
                    </a:p>
                  </a:txBody>
                  <a:tcPr anchor="ctr"/>
                </a:tc>
                <a:tc>
                  <a:txBody>
                    <a:bodyPr/>
                    <a:lstStyle/>
                    <a:p>
                      <a:pPr marL="0" marR="0" algn="ctr" fontAlgn="base">
                        <a:lnSpc>
                          <a:spcPct val="115000"/>
                        </a:lnSpc>
                        <a:spcBef>
                          <a:spcPts val="575"/>
                        </a:spcBef>
                        <a:spcAft>
                          <a:spcPts val="0"/>
                        </a:spcAft>
                      </a:pPr>
                      <a:r>
                        <a:rPr lang="en-US" sz="1800" kern="1200" dirty="0">
                          <a:solidFill>
                            <a:srgbClr val="000000"/>
                          </a:solidFill>
                          <a:latin typeface="+mn-lt"/>
                          <a:ea typeface="Times New Roman"/>
                          <a:cs typeface="Times New Roman"/>
                        </a:rPr>
                        <a:t>9</a:t>
                      </a:r>
                      <a:endParaRPr lang="en-US" sz="1000" dirty="0">
                        <a:latin typeface="+mn-lt"/>
                        <a:ea typeface="Calibri"/>
                        <a:cs typeface="Times New Roman"/>
                      </a:endParaRPr>
                    </a:p>
                  </a:txBody>
                  <a:tcPr/>
                </a:tc>
              </a:tr>
              <a:tr h="498751">
                <a:tc>
                  <a:txBody>
                    <a:bodyPr/>
                    <a:lstStyle/>
                    <a:p>
                      <a:pPr algn="ctr"/>
                      <a:r>
                        <a:rPr kumimoji="0" lang="en-US" sz="1800" kern="1200" dirty="0" smtClean="0">
                          <a:solidFill>
                            <a:schemeClr val="dk1"/>
                          </a:solidFill>
                          <a:latin typeface="+mn-lt"/>
                          <a:ea typeface="+mn-ea"/>
                          <a:cs typeface="+mn-cs"/>
                        </a:rPr>
                        <a:t>Respiratory problems</a:t>
                      </a:r>
                      <a:endParaRPr lang="en-US" sz="1800" dirty="0"/>
                    </a:p>
                  </a:txBody>
                  <a:tcPr anchor="ctr"/>
                </a:tc>
                <a:tc>
                  <a:txBody>
                    <a:bodyPr/>
                    <a:lstStyle/>
                    <a:p>
                      <a:pPr algn="ctr"/>
                      <a:r>
                        <a:rPr kumimoji="0" lang="en-US" sz="1800" kern="1200" dirty="0" smtClean="0">
                          <a:solidFill>
                            <a:schemeClr val="dk1"/>
                          </a:solidFill>
                          <a:latin typeface="+mn-lt"/>
                          <a:ea typeface="+mn-ea"/>
                          <a:cs typeface="+mn-cs"/>
                        </a:rPr>
                        <a:t>3</a:t>
                      </a:r>
                      <a:endParaRPr lang="en-US" sz="1800" dirty="0">
                        <a:latin typeface="+mn-lt"/>
                      </a:endParaRPr>
                    </a:p>
                  </a:txBody>
                  <a:tcPr/>
                </a:tc>
              </a:tr>
              <a:tr h="498751">
                <a:tc>
                  <a:txBody>
                    <a:bodyPr/>
                    <a:lstStyle/>
                    <a:p>
                      <a:pPr algn="ctr"/>
                      <a:r>
                        <a:rPr kumimoji="0" lang="en-US" sz="1800" kern="1200" dirty="0" smtClean="0">
                          <a:solidFill>
                            <a:schemeClr val="dk1"/>
                          </a:solidFill>
                          <a:latin typeface="+mn-lt"/>
                          <a:ea typeface="+mn-ea"/>
                          <a:cs typeface="+mn-cs"/>
                        </a:rPr>
                        <a:t>Unknown</a:t>
                      </a:r>
                      <a:endParaRPr lang="en-US" sz="1800" dirty="0"/>
                    </a:p>
                  </a:txBody>
                  <a:tcPr anchor="ctr"/>
                </a:tc>
                <a:tc>
                  <a:txBody>
                    <a:bodyPr/>
                    <a:lstStyle/>
                    <a:p>
                      <a:pPr algn="ctr"/>
                      <a:r>
                        <a:rPr kumimoji="0" lang="en-US" sz="1800" kern="1200" dirty="0" smtClean="0">
                          <a:solidFill>
                            <a:schemeClr val="dk1"/>
                          </a:solidFill>
                          <a:latin typeface="+mn-lt"/>
                          <a:ea typeface="+mn-ea"/>
                          <a:cs typeface="+mn-cs"/>
                        </a:rPr>
                        <a:t>7</a:t>
                      </a:r>
                      <a:endParaRPr lang="en-US" sz="1800" dirty="0">
                        <a:latin typeface="+mn-lt"/>
                      </a:endParaRPr>
                    </a:p>
                  </a:txBody>
                  <a:tcPr/>
                </a:tc>
              </a:tr>
            </a:tbl>
          </a:graphicData>
        </a:graphic>
      </p:graphicFrame>
    </p:spTree>
  </p:cSld>
  <p:clrMapOvr>
    <a:masterClrMapping/>
  </p:clrMapOvr>
  <p:transition>
    <p:random/>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2"/>
          <p:cNvSpPr>
            <a:spLocks noGrp="1" noChangeArrowheads="1"/>
          </p:cNvSpPr>
          <p:nvPr>
            <p:ph type="title"/>
          </p:nvPr>
        </p:nvSpPr>
        <p:spPr/>
        <p:txBody>
          <a:bodyPr/>
          <a:lstStyle/>
          <a:p>
            <a:pPr eaLnBrk="1" hangingPunct="1"/>
            <a:r>
              <a:rPr lang="en-US" b="1" smtClean="0"/>
              <a:t>Farrow-to-Finish</a:t>
            </a:r>
          </a:p>
        </p:txBody>
      </p:sp>
      <p:sp>
        <p:nvSpPr>
          <p:cNvPr id="55299" name="Rectangle 3"/>
          <p:cNvSpPr>
            <a:spLocks noGrp="1" noChangeArrowheads="1"/>
          </p:cNvSpPr>
          <p:nvPr>
            <p:ph sz="quarter" idx="1"/>
          </p:nvPr>
        </p:nvSpPr>
        <p:spPr>
          <a:xfrm>
            <a:off x="457200" y="1600200"/>
            <a:ext cx="8229600" cy="4953000"/>
          </a:xfrm>
        </p:spPr>
        <p:txBody>
          <a:bodyPr/>
          <a:lstStyle/>
          <a:p>
            <a:pPr lvl="1" eaLnBrk="1" hangingPunct="1"/>
            <a:r>
              <a:rPr lang="en-US" smtClean="0"/>
              <a:t>Difficult births often associated with another problem:</a:t>
            </a:r>
          </a:p>
          <a:p>
            <a:pPr lvl="2" eaLnBrk="1" hangingPunct="1"/>
            <a:r>
              <a:rPr lang="en-US" smtClean="0"/>
              <a:t>Mastitis</a:t>
            </a:r>
          </a:p>
          <a:p>
            <a:pPr lvl="2" eaLnBrk="1" hangingPunct="1"/>
            <a:r>
              <a:rPr lang="en-US" smtClean="0"/>
              <a:t>Metritis</a:t>
            </a:r>
          </a:p>
          <a:p>
            <a:pPr lvl="2" eaLnBrk="1" hangingPunct="1"/>
            <a:r>
              <a:rPr lang="en-US" smtClean="0"/>
              <a:t>Agalactia</a:t>
            </a:r>
          </a:p>
          <a:p>
            <a:pPr lvl="1" eaLnBrk="1" hangingPunct="1"/>
            <a:r>
              <a:rPr lang="en-US" smtClean="0"/>
              <a:t>Baby pigs should get colostrum within 4-6h of birth</a:t>
            </a:r>
          </a:p>
          <a:p>
            <a:pPr lvl="2" eaLnBrk="1" hangingPunct="1"/>
            <a:r>
              <a:rPr lang="en-US" smtClean="0"/>
              <a:t>Immunoglobulin content decreases 50% within 6h</a:t>
            </a:r>
          </a:p>
          <a:p>
            <a:pPr lvl="1" eaLnBrk="1" hangingPunct="1"/>
            <a:r>
              <a:rPr lang="en-US" smtClean="0"/>
              <a:t>Air temperature is critical</a:t>
            </a:r>
          </a:p>
          <a:p>
            <a:pPr lvl="2" eaLnBrk="1" hangingPunct="1"/>
            <a:r>
              <a:rPr lang="en-US" smtClean="0"/>
              <a:t>Chill</a:t>
            </a:r>
          </a:p>
          <a:p>
            <a:pPr lvl="2" eaLnBrk="1" hangingPunct="1"/>
            <a:r>
              <a:rPr lang="en-US" smtClean="0"/>
              <a:t>Disease</a:t>
            </a:r>
          </a:p>
          <a:p>
            <a:pPr lvl="2" eaLnBrk="1" hangingPunct="1"/>
            <a:r>
              <a:rPr lang="en-US" smtClean="0"/>
              <a:t>Death</a:t>
            </a:r>
          </a:p>
          <a:p>
            <a:pPr lvl="2" eaLnBrk="1" hangingPunct="1"/>
            <a:r>
              <a:rPr lang="en-US" smtClean="0"/>
              <a:t>First 2 wks. are critical</a:t>
            </a:r>
          </a:p>
        </p:txBody>
      </p:sp>
    </p:spTree>
  </p:cSld>
  <p:clrMapOvr>
    <a:masterClrMapping/>
  </p:clrMapOvr>
  <p:transition>
    <p:random/>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Grp="1" noChangeArrowheads="1"/>
          </p:cNvSpPr>
          <p:nvPr>
            <p:ph type="title"/>
          </p:nvPr>
        </p:nvSpPr>
        <p:spPr/>
        <p:txBody>
          <a:bodyPr/>
          <a:lstStyle/>
          <a:p>
            <a:pPr eaLnBrk="1" hangingPunct="1"/>
            <a:r>
              <a:rPr lang="en-US" b="1" smtClean="0"/>
              <a:t>Farrow-to-Finish</a:t>
            </a:r>
          </a:p>
        </p:txBody>
      </p:sp>
      <p:graphicFrame>
        <p:nvGraphicFramePr>
          <p:cNvPr id="44" name="Table Placeholder 43"/>
          <p:cNvGraphicFramePr>
            <a:graphicFrameLocks noGrp="1"/>
          </p:cNvGraphicFramePr>
          <p:nvPr>
            <p:ph type="tbl" idx="1"/>
          </p:nvPr>
        </p:nvGraphicFramePr>
        <p:xfrm>
          <a:off x="0" y="1524000"/>
          <a:ext cx="9144000" cy="5334000"/>
        </p:xfrm>
        <a:graphic>
          <a:graphicData uri="http://schemas.openxmlformats.org/drawingml/2006/table">
            <a:tbl>
              <a:tblPr firstRow="1" bandRow="1">
                <a:tableStyleId>{5C22544A-7EE6-4342-B048-85BDC9FD1C3A}</a:tableStyleId>
              </a:tblPr>
              <a:tblGrid>
                <a:gridCol w="3133810"/>
                <a:gridCol w="4087537"/>
                <a:gridCol w="1922653"/>
              </a:tblGrid>
              <a:tr h="672073">
                <a:tc>
                  <a:txBody>
                    <a:bodyPr/>
                    <a:lstStyle/>
                    <a:p>
                      <a:pPr marL="0" marR="0" algn="ctr">
                        <a:lnSpc>
                          <a:spcPct val="115000"/>
                        </a:lnSpc>
                        <a:spcBef>
                          <a:spcPts val="0"/>
                        </a:spcBef>
                        <a:spcAft>
                          <a:spcPts val="1000"/>
                        </a:spcAft>
                      </a:pPr>
                      <a:r>
                        <a:rPr lang="en-US" sz="2400" b="1" dirty="0">
                          <a:latin typeface="+mn-lt"/>
                          <a:ea typeface="Calibri"/>
                          <a:cs typeface="Times New Roman"/>
                        </a:rPr>
                        <a:t>Wt./age</a:t>
                      </a:r>
                      <a:endParaRPr lang="en-US" sz="2400" dirty="0">
                        <a:latin typeface="+mn-lt"/>
                        <a:ea typeface="Calibri"/>
                        <a:cs typeface="Times New Roman"/>
                      </a:endParaRPr>
                    </a:p>
                  </a:txBody>
                  <a:tcPr/>
                </a:tc>
                <a:tc>
                  <a:txBody>
                    <a:bodyPr/>
                    <a:lstStyle/>
                    <a:p>
                      <a:pPr marL="0" marR="0" algn="ctr">
                        <a:lnSpc>
                          <a:spcPct val="115000"/>
                        </a:lnSpc>
                        <a:spcBef>
                          <a:spcPts val="0"/>
                        </a:spcBef>
                        <a:spcAft>
                          <a:spcPts val="1000"/>
                        </a:spcAft>
                      </a:pPr>
                      <a:r>
                        <a:rPr lang="en-US" sz="2400" b="1" dirty="0">
                          <a:latin typeface="+mn-lt"/>
                          <a:ea typeface="Calibri"/>
                          <a:cs typeface="Times New Roman"/>
                        </a:rPr>
                        <a:t>Optimum temp</a:t>
                      </a:r>
                      <a:endParaRPr lang="en-US" sz="2400" dirty="0">
                        <a:latin typeface="+mn-lt"/>
                        <a:ea typeface="Calibri"/>
                        <a:cs typeface="Times New Roman"/>
                      </a:endParaRPr>
                    </a:p>
                  </a:txBody>
                  <a:tcPr/>
                </a:tc>
                <a:tc>
                  <a:txBody>
                    <a:bodyPr/>
                    <a:lstStyle/>
                    <a:p>
                      <a:pPr marL="0" marR="0" algn="ctr">
                        <a:lnSpc>
                          <a:spcPct val="115000"/>
                        </a:lnSpc>
                        <a:spcBef>
                          <a:spcPts val="0"/>
                        </a:spcBef>
                        <a:spcAft>
                          <a:spcPts val="1000"/>
                        </a:spcAft>
                      </a:pPr>
                      <a:r>
                        <a:rPr lang="en-US" sz="2400" b="1" dirty="0">
                          <a:latin typeface="+mn-lt"/>
                          <a:ea typeface="Calibri"/>
                          <a:cs typeface="Times New Roman"/>
                        </a:rPr>
                        <a:t>Range</a:t>
                      </a:r>
                      <a:endParaRPr lang="en-US" sz="2400" dirty="0">
                        <a:latin typeface="+mn-lt"/>
                        <a:ea typeface="Calibri"/>
                        <a:cs typeface="Times New Roman"/>
                      </a:endParaRP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Newborn</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95</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90-100</a:t>
                      </a: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21d</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80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75-85</a:t>
                      </a: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10-30#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80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75-85</a:t>
                      </a:r>
                    </a:p>
                  </a:txBody>
                  <a:tcPr/>
                </a:tc>
              </a:tr>
              <a:tr h="629486">
                <a:tc>
                  <a:txBody>
                    <a:bodyPr/>
                    <a:lstStyle/>
                    <a:p>
                      <a:pPr marL="0" marR="0" algn="ctr">
                        <a:lnSpc>
                          <a:spcPct val="115000"/>
                        </a:lnSpc>
                        <a:spcBef>
                          <a:spcPts val="0"/>
                        </a:spcBef>
                        <a:spcAft>
                          <a:spcPts val="1000"/>
                        </a:spcAft>
                      </a:pPr>
                      <a:r>
                        <a:rPr lang="en-US" sz="2400" dirty="0">
                          <a:latin typeface="+mn-lt"/>
                          <a:ea typeface="Calibri"/>
                          <a:cs typeface="Times New Roman"/>
                        </a:rPr>
                        <a:t>30-50#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75</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70-80</a:t>
                      </a: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50-75#</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65</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60-70</a:t>
                      </a: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75-180#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60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55-70</a:t>
                      </a:r>
                    </a:p>
                  </a:txBody>
                  <a:tcPr/>
                </a:tc>
              </a:tr>
              <a:tr h="672073">
                <a:tc>
                  <a:txBody>
                    <a:bodyPr/>
                    <a:lstStyle/>
                    <a:p>
                      <a:pPr marL="0" marR="0" algn="ctr">
                        <a:lnSpc>
                          <a:spcPct val="115000"/>
                        </a:lnSpc>
                        <a:spcBef>
                          <a:spcPts val="0"/>
                        </a:spcBef>
                        <a:spcAft>
                          <a:spcPts val="1000"/>
                        </a:spcAft>
                      </a:pPr>
                      <a:r>
                        <a:rPr lang="en-US" sz="2400" dirty="0">
                          <a:latin typeface="+mn-lt"/>
                          <a:ea typeface="Calibri"/>
                          <a:cs typeface="Times New Roman"/>
                        </a:rPr>
                        <a:t>180#-market</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60</a:t>
                      </a:r>
                    </a:p>
                  </a:txBody>
                  <a:tcPr/>
                </a:tc>
                <a:tc>
                  <a:txBody>
                    <a:bodyPr/>
                    <a:lstStyle/>
                    <a:p>
                      <a:pPr marL="0" marR="0" algn="ctr">
                        <a:lnSpc>
                          <a:spcPct val="115000"/>
                        </a:lnSpc>
                        <a:spcBef>
                          <a:spcPts val="0"/>
                        </a:spcBef>
                        <a:spcAft>
                          <a:spcPts val="1000"/>
                        </a:spcAft>
                      </a:pPr>
                      <a:r>
                        <a:rPr lang="en-US" sz="2400" dirty="0">
                          <a:latin typeface="+mn-lt"/>
                          <a:ea typeface="Calibri"/>
                          <a:cs typeface="Times New Roman"/>
                        </a:rPr>
                        <a:t>55-70</a:t>
                      </a:r>
                    </a:p>
                  </a:txBody>
                  <a:tcPr/>
                </a:tc>
              </a:tr>
            </a:tbl>
          </a:graphicData>
        </a:graphic>
      </p:graphicFrame>
    </p:spTree>
  </p:cSld>
  <p:clrMapOvr>
    <a:masterClrMapping/>
  </p:clrMapOvr>
  <p:transition>
    <p:random/>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p:txBody>
          <a:bodyPr/>
          <a:lstStyle/>
          <a:p>
            <a:pPr eaLnBrk="1" hangingPunct="1"/>
            <a:r>
              <a:rPr lang="en-US" b="1" smtClean="0"/>
              <a:t>Farrow-to-Finish</a:t>
            </a:r>
          </a:p>
        </p:txBody>
      </p:sp>
      <p:sp>
        <p:nvSpPr>
          <p:cNvPr id="57347" name="Rectangle 3"/>
          <p:cNvSpPr>
            <a:spLocks noGrp="1" noChangeArrowheads="1"/>
          </p:cNvSpPr>
          <p:nvPr>
            <p:ph sz="quarter" idx="1"/>
          </p:nvPr>
        </p:nvSpPr>
        <p:spPr>
          <a:xfrm>
            <a:off x="457200" y="1219200"/>
            <a:ext cx="8229600" cy="5410200"/>
          </a:xfrm>
        </p:spPr>
        <p:txBody>
          <a:bodyPr/>
          <a:lstStyle/>
          <a:p>
            <a:pPr lvl="1" eaLnBrk="1" hangingPunct="1"/>
            <a:r>
              <a:rPr lang="en-US" smtClean="0"/>
              <a:t>Cut naval cord to 3-4” &amp; iodine dip</a:t>
            </a:r>
          </a:p>
          <a:p>
            <a:pPr lvl="1" eaLnBrk="1" hangingPunct="1"/>
            <a:r>
              <a:rPr lang="en-US" smtClean="0"/>
              <a:t>Clip 8 needle teeth to prevent injury</a:t>
            </a:r>
          </a:p>
          <a:p>
            <a:pPr lvl="1" eaLnBrk="1" hangingPunct="1"/>
            <a:r>
              <a:rPr lang="en-US" smtClean="0"/>
              <a:t>Ear notch for identification @ 1-3d</a:t>
            </a:r>
          </a:p>
          <a:p>
            <a:pPr lvl="1" eaLnBrk="1" hangingPunct="1"/>
            <a:r>
              <a:rPr lang="en-US" smtClean="0"/>
              <a:t>From 3d-3wks. Of age</a:t>
            </a:r>
          </a:p>
          <a:p>
            <a:pPr lvl="2" eaLnBrk="1" hangingPunct="1"/>
            <a:r>
              <a:rPr lang="en-US" smtClean="0"/>
              <a:t>Anemia</a:t>
            </a:r>
          </a:p>
          <a:p>
            <a:pPr lvl="2" eaLnBrk="1" hangingPunct="1"/>
            <a:r>
              <a:rPr lang="en-US" smtClean="0"/>
              <a:t>Scours</a:t>
            </a:r>
          </a:p>
          <a:p>
            <a:pPr lvl="3" eaLnBrk="1" hangingPunct="1"/>
            <a:r>
              <a:rPr lang="en-US" smtClean="0"/>
              <a:t>Transmissible Gastroenteritis (TGE)</a:t>
            </a:r>
          </a:p>
          <a:p>
            <a:pPr lvl="3" eaLnBrk="1" hangingPunct="1"/>
            <a:r>
              <a:rPr lang="en-US" smtClean="0"/>
              <a:t>Dysentery</a:t>
            </a:r>
          </a:p>
          <a:p>
            <a:pPr lvl="2" eaLnBrk="1" hangingPunct="1"/>
            <a:r>
              <a:rPr lang="en-US" smtClean="0"/>
              <a:t>Castrate</a:t>
            </a:r>
          </a:p>
          <a:p>
            <a:pPr lvl="3" eaLnBrk="1" hangingPunct="1"/>
            <a:r>
              <a:rPr lang="en-US" smtClean="0"/>
              <a:t>Before 2wks.</a:t>
            </a:r>
          </a:p>
          <a:p>
            <a:pPr lvl="2" eaLnBrk="1" hangingPunct="1"/>
            <a:r>
              <a:rPr lang="en-US" smtClean="0"/>
              <a:t>Tail dock</a:t>
            </a:r>
          </a:p>
          <a:p>
            <a:pPr lvl="3" eaLnBrk="1" hangingPunct="1"/>
            <a:r>
              <a:rPr lang="en-US" smtClean="0"/>
              <a:t>.25-.5” from body</a:t>
            </a:r>
          </a:p>
          <a:p>
            <a:pPr lvl="2" eaLnBrk="1" hangingPunct="1"/>
            <a:r>
              <a:rPr lang="en-US" smtClean="0"/>
              <a:t>Iron boosters</a:t>
            </a:r>
          </a:p>
        </p:txBody>
      </p:sp>
    </p:spTree>
  </p:cSld>
  <p:clrMapOvr>
    <a:masterClrMapping/>
  </p:clrMapOvr>
  <p:transition>
    <p:random/>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306"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30.4</a:t>
            </a:r>
            <a:r>
              <a:rPr lang="en-US" sz="1200" dirty="0"/>
              <a:t>     An iron shot being administered to a baby pig. The preferred site of injection is the neck muscle. Injection should not be administered in the ham. Courtesy of Michigan State University.</a:t>
            </a:r>
            <a:r>
              <a:rPr lang="en-US" sz="1200" dirty="0">
                <a:latin typeface="Helvetica" pitchFamily="80" charset="0"/>
              </a:rPr>
              <a:t> </a:t>
            </a:r>
            <a:endParaRPr lang="en-US" dirty="0">
              <a:latin typeface="Helvetica" pitchFamily="80" charset="0"/>
            </a:endParaRPr>
          </a:p>
        </p:txBody>
      </p:sp>
      <p:pic>
        <p:nvPicPr>
          <p:cNvPr id="58371" name="Picture 3" descr="fg30_004a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762000"/>
            <a:ext cx="9102725" cy="609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p:txBody>
          <a:bodyPr/>
          <a:lstStyle/>
          <a:p>
            <a:pPr eaLnBrk="1" hangingPunct="1"/>
            <a:r>
              <a:rPr lang="en-US" b="1" smtClean="0"/>
              <a:t>Farrow-to-Finish</a:t>
            </a:r>
          </a:p>
        </p:txBody>
      </p:sp>
      <p:sp>
        <p:nvSpPr>
          <p:cNvPr id="59395" name="Rectangle 3"/>
          <p:cNvSpPr>
            <a:spLocks noGrp="1" noChangeArrowheads="1"/>
          </p:cNvSpPr>
          <p:nvPr>
            <p:ph sz="quarter" idx="1"/>
          </p:nvPr>
        </p:nvSpPr>
        <p:spPr>
          <a:xfrm>
            <a:off x="457200" y="1219200"/>
            <a:ext cx="8229600" cy="4937125"/>
          </a:xfrm>
        </p:spPr>
        <p:txBody>
          <a:bodyPr/>
          <a:lstStyle/>
          <a:p>
            <a:pPr lvl="1" eaLnBrk="1" hangingPunct="1"/>
            <a:r>
              <a:rPr lang="en-US" smtClean="0"/>
              <a:t>Begin creep feeding @ 1-2 wks.</a:t>
            </a:r>
          </a:p>
          <a:p>
            <a:pPr lvl="2" eaLnBrk="1" hangingPunct="1"/>
            <a:r>
              <a:rPr lang="en-US" smtClean="0"/>
              <a:t>Sow milk production has peaked by 3-4 wk.</a:t>
            </a:r>
          </a:p>
          <a:p>
            <a:pPr lvl="2" eaLnBrk="1" hangingPunct="1"/>
            <a:r>
              <a:rPr lang="en-US" smtClean="0"/>
              <a:t>Creep rations will include high amounts of milk proteins</a:t>
            </a:r>
          </a:p>
          <a:p>
            <a:pPr lvl="1" eaLnBrk="1" hangingPunct="1"/>
            <a:r>
              <a:rPr lang="en-US" smtClean="0"/>
              <a:t>Various weaning guidelines</a:t>
            </a:r>
          </a:p>
          <a:p>
            <a:pPr lvl="2" eaLnBrk="1" hangingPunct="1"/>
            <a:r>
              <a:rPr lang="en-US" smtClean="0"/>
              <a:t>Match weaning strategy to management program</a:t>
            </a:r>
          </a:p>
          <a:p>
            <a:pPr eaLnBrk="1" hangingPunct="1"/>
            <a:r>
              <a:rPr lang="en-US" smtClean="0"/>
              <a:t>Feeding &amp; Mgmt. from Weaning-Market</a:t>
            </a:r>
          </a:p>
          <a:p>
            <a:pPr lvl="1" eaLnBrk="1" hangingPunct="1"/>
            <a:r>
              <a:rPr lang="en-US" smtClean="0"/>
              <a:t>Modern meat-type pigs can average &lt;3.0# feed/#gain from 40# to market</a:t>
            </a:r>
          </a:p>
          <a:p>
            <a:pPr lvl="1" eaLnBrk="1" hangingPunct="1"/>
            <a:r>
              <a:rPr lang="en-US" smtClean="0"/>
              <a:t>Well balanced rations is the key to efficiency</a:t>
            </a:r>
          </a:p>
        </p:txBody>
      </p:sp>
    </p:spTree>
  </p:cSld>
  <p:clrMapOvr>
    <a:masterClrMapping/>
  </p:clrMapOvr>
  <p:transition>
    <p:random/>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p:cNvSpPr>
            <a:spLocks noGrp="1" noChangeArrowheads="1"/>
          </p:cNvSpPr>
          <p:nvPr>
            <p:ph type="title"/>
          </p:nvPr>
        </p:nvSpPr>
        <p:spPr/>
        <p:txBody>
          <a:bodyPr/>
          <a:lstStyle/>
          <a:p>
            <a:pPr eaLnBrk="1" hangingPunct="1"/>
            <a:r>
              <a:rPr lang="en-US" b="1" smtClean="0"/>
              <a:t>Farrow-to-Finish</a:t>
            </a:r>
          </a:p>
        </p:txBody>
      </p:sp>
      <p:sp>
        <p:nvSpPr>
          <p:cNvPr id="60419" name="Rectangle 3"/>
          <p:cNvSpPr>
            <a:spLocks noGrp="1" noChangeArrowheads="1"/>
          </p:cNvSpPr>
          <p:nvPr>
            <p:ph sz="quarter" idx="1"/>
          </p:nvPr>
        </p:nvSpPr>
        <p:spPr>
          <a:xfrm>
            <a:off x="457200" y="1219200"/>
            <a:ext cx="8229600" cy="4937125"/>
          </a:xfrm>
        </p:spPr>
        <p:txBody>
          <a:bodyPr/>
          <a:lstStyle/>
          <a:p>
            <a:pPr lvl="1" eaLnBrk="1" hangingPunct="1"/>
            <a:r>
              <a:rPr lang="en-US" smtClean="0"/>
              <a:t>Most rations are made up of cereal grains</a:t>
            </a:r>
          </a:p>
          <a:p>
            <a:pPr lvl="2" eaLnBrk="1" hangingPunct="1"/>
            <a:r>
              <a:rPr lang="en-US" smtClean="0"/>
              <a:t>Corn (most common)</a:t>
            </a:r>
          </a:p>
          <a:p>
            <a:pPr lvl="2" eaLnBrk="1" hangingPunct="1"/>
            <a:r>
              <a:rPr lang="en-US" smtClean="0"/>
              <a:t>Barley</a:t>
            </a:r>
          </a:p>
          <a:p>
            <a:pPr lvl="2" eaLnBrk="1" hangingPunct="1"/>
            <a:r>
              <a:rPr lang="en-US" smtClean="0"/>
              <a:t>Wheat</a:t>
            </a:r>
          </a:p>
          <a:p>
            <a:pPr lvl="2" eaLnBrk="1" hangingPunct="1"/>
            <a:r>
              <a:rPr lang="en-US" smtClean="0"/>
              <a:t>Milo</a:t>
            </a:r>
          </a:p>
          <a:p>
            <a:pPr lvl="2" eaLnBrk="1" hangingPunct="1"/>
            <a:r>
              <a:rPr lang="en-US" smtClean="0"/>
              <a:t>By-products</a:t>
            </a:r>
          </a:p>
          <a:p>
            <a:pPr lvl="1" eaLnBrk="1" hangingPunct="1"/>
            <a:r>
              <a:rPr lang="en-US" smtClean="0"/>
              <a:t>Grinding is necessary</a:t>
            </a:r>
          </a:p>
          <a:p>
            <a:pPr lvl="2" eaLnBrk="1" hangingPunct="1"/>
            <a:r>
              <a:rPr lang="en-US" smtClean="0"/>
              <a:t>Why?</a:t>
            </a:r>
          </a:p>
          <a:p>
            <a:pPr lvl="1" eaLnBrk="1" hangingPunct="1"/>
            <a:r>
              <a:rPr lang="en-US" smtClean="0"/>
              <a:t>Pelleting may increase gain efficiencies 5-10%</a:t>
            </a:r>
          </a:p>
          <a:p>
            <a:pPr lvl="2" eaLnBrk="1" hangingPunct="1"/>
            <a:r>
              <a:rPr lang="en-US" smtClean="0"/>
              <a:t>Why?</a:t>
            </a:r>
          </a:p>
          <a:p>
            <a:pPr lvl="2" eaLnBrk="1" hangingPunct="1"/>
            <a:r>
              <a:rPr lang="en-US" smtClean="0"/>
              <a:t>What is the disadvantage?</a:t>
            </a:r>
          </a:p>
        </p:txBody>
      </p:sp>
    </p:spTree>
  </p:cSld>
  <p:clrMapOvr>
    <a:masterClrMapping/>
  </p:clrMapOvr>
  <p:transition>
    <p:random/>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2"/>
          <p:cNvSpPr>
            <a:spLocks noGrp="1" noChangeArrowheads="1"/>
          </p:cNvSpPr>
          <p:nvPr>
            <p:ph type="title"/>
          </p:nvPr>
        </p:nvSpPr>
        <p:spPr/>
        <p:txBody>
          <a:bodyPr/>
          <a:lstStyle/>
          <a:p>
            <a:pPr eaLnBrk="1" hangingPunct="1"/>
            <a:r>
              <a:rPr lang="en-US" b="1" smtClean="0"/>
              <a:t>Farrow-to-Finish</a:t>
            </a:r>
          </a:p>
        </p:txBody>
      </p:sp>
      <p:sp>
        <p:nvSpPr>
          <p:cNvPr id="61443" name="Rectangle 3"/>
          <p:cNvSpPr>
            <a:spLocks noGrp="1" noChangeArrowheads="1"/>
          </p:cNvSpPr>
          <p:nvPr>
            <p:ph sz="quarter" idx="1"/>
          </p:nvPr>
        </p:nvSpPr>
        <p:spPr>
          <a:xfrm>
            <a:off x="457200" y="1219200"/>
            <a:ext cx="8229600" cy="4937125"/>
          </a:xfrm>
        </p:spPr>
        <p:txBody>
          <a:bodyPr/>
          <a:lstStyle/>
          <a:p>
            <a:pPr lvl="1" eaLnBrk="1" hangingPunct="1"/>
            <a:r>
              <a:rPr lang="en-US" smtClean="0"/>
              <a:t>Soybean meal tends to be the most economical and best performing protein source</a:t>
            </a:r>
          </a:p>
          <a:p>
            <a:pPr lvl="1" eaLnBrk="1" hangingPunct="1"/>
            <a:r>
              <a:rPr lang="en-US" smtClean="0"/>
              <a:t>Also, min/vit supplementation</a:t>
            </a:r>
          </a:p>
          <a:p>
            <a:pPr lvl="1" eaLnBrk="1" hangingPunct="1"/>
            <a:r>
              <a:rPr lang="en-US" smtClean="0"/>
              <a:t>Proper care of corn to prevent Mycotoxins is critical</a:t>
            </a:r>
          </a:p>
          <a:p>
            <a:pPr lvl="2" eaLnBrk="1" hangingPunct="1"/>
            <a:r>
              <a:rPr lang="en-US" smtClean="0"/>
              <a:t>What are the symptoms?</a:t>
            </a:r>
          </a:p>
          <a:p>
            <a:pPr lvl="2" eaLnBrk="1" hangingPunct="1"/>
            <a:r>
              <a:rPr lang="en-US" smtClean="0"/>
              <a:t>Can you name one?</a:t>
            </a:r>
          </a:p>
          <a:p>
            <a:pPr lvl="1" eaLnBrk="1" hangingPunct="1"/>
            <a:r>
              <a:rPr lang="en-US" smtClean="0"/>
              <a:t>Amino Acid balance can also enhance performance</a:t>
            </a:r>
          </a:p>
          <a:p>
            <a:pPr lvl="2" eaLnBrk="1" hangingPunct="1"/>
            <a:r>
              <a:rPr lang="en-US" smtClean="0"/>
              <a:t>Which is the first limiting amino acid?</a:t>
            </a:r>
          </a:p>
          <a:p>
            <a:pPr lvl="3" eaLnBrk="1" hangingPunct="1">
              <a:buFontTx/>
              <a:buNone/>
            </a:pPr>
            <a:endParaRPr lang="en-US" smtClean="0"/>
          </a:p>
        </p:txBody>
      </p:sp>
    </p:spTree>
  </p:cSld>
  <p:clrMapOvr>
    <a:masterClrMapping/>
  </p:clrMapOvr>
  <p:transition>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4" descr="chester"/>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a:xfrm>
            <a:off x="0" y="0"/>
            <a:ext cx="9144000" cy="6858000"/>
          </a:xfrm>
        </p:spPr>
      </p:pic>
    </p:spTree>
  </p:cSld>
  <p:clrMapOvr>
    <a:masterClrMapping/>
  </p:clrMapOvr>
  <p:transition>
    <p:random/>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p:cNvSpPr>
            <a:spLocks noGrp="1" noChangeArrowheads="1"/>
          </p:cNvSpPr>
          <p:nvPr>
            <p:ph type="title"/>
          </p:nvPr>
        </p:nvSpPr>
        <p:spPr/>
        <p:txBody>
          <a:bodyPr/>
          <a:lstStyle/>
          <a:p>
            <a:pPr eaLnBrk="1" hangingPunct="1"/>
            <a:r>
              <a:rPr lang="en-US" b="1" smtClean="0"/>
              <a:t>Farrow-to-Finish</a:t>
            </a:r>
          </a:p>
        </p:txBody>
      </p:sp>
      <p:sp>
        <p:nvSpPr>
          <p:cNvPr id="62467" name="Rectangle 3"/>
          <p:cNvSpPr>
            <a:spLocks noGrp="1" noChangeArrowheads="1"/>
          </p:cNvSpPr>
          <p:nvPr>
            <p:ph sz="quarter" idx="1"/>
          </p:nvPr>
        </p:nvSpPr>
        <p:spPr>
          <a:xfrm>
            <a:off x="457200" y="1219200"/>
            <a:ext cx="8229600" cy="4937125"/>
          </a:xfrm>
        </p:spPr>
        <p:txBody>
          <a:bodyPr/>
          <a:lstStyle/>
          <a:p>
            <a:pPr lvl="1" eaLnBrk="1" hangingPunct="1"/>
            <a:r>
              <a:rPr lang="en-US" smtClean="0"/>
              <a:t>Ca &amp; P are the two most important macros to balance</a:t>
            </a:r>
          </a:p>
          <a:p>
            <a:pPr lvl="1" eaLnBrk="1" hangingPunct="1"/>
            <a:r>
              <a:rPr lang="en-US" smtClean="0"/>
              <a:t>Feed additives</a:t>
            </a:r>
          </a:p>
          <a:p>
            <a:pPr lvl="2" eaLnBrk="1" hangingPunct="1"/>
            <a:r>
              <a:rPr lang="en-US" smtClean="0"/>
              <a:t>Improve growth rate, feed efficiency, reduce health problems</a:t>
            </a:r>
          </a:p>
          <a:p>
            <a:pPr lvl="2" eaLnBrk="1" hangingPunct="1"/>
            <a:r>
              <a:rPr lang="en-US" smtClean="0"/>
              <a:t>Antibiotics</a:t>
            </a:r>
          </a:p>
          <a:p>
            <a:pPr lvl="3" eaLnBrk="1" hangingPunct="1"/>
            <a:r>
              <a:rPr lang="en-US" smtClean="0"/>
              <a:t>Treatment and prevention of health problems</a:t>
            </a:r>
          </a:p>
          <a:p>
            <a:pPr lvl="2" eaLnBrk="1" hangingPunct="1"/>
            <a:r>
              <a:rPr lang="en-US" smtClean="0"/>
              <a:t>Chemotherapeutics</a:t>
            </a:r>
          </a:p>
          <a:p>
            <a:pPr lvl="3" eaLnBrk="1" hangingPunct="1"/>
            <a:r>
              <a:rPr lang="en-US" smtClean="0"/>
              <a:t>Similar action to antibiotics</a:t>
            </a:r>
          </a:p>
          <a:p>
            <a:pPr lvl="3" eaLnBrk="1" hangingPunct="1"/>
            <a:r>
              <a:rPr lang="en-US" smtClean="0"/>
              <a:t>Mode of action is chemical</a:t>
            </a:r>
          </a:p>
          <a:p>
            <a:pPr lvl="2" eaLnBrk="1" hangingPunct="1"/>
            <a:r>
              <a:rPr lang="en-US" smtClean="0"/>
              <a:t>Anthelmintics</a:t>
            </a:r>
          </a:p>
          <a:p>
            <a:pPr lvl="3" eaLnBrk="1" hangingPunct="1"/>
            <a:r>
              <a:rPr lang="en-US" smtClean="0"/>
              <a:t>Dewormers</a:t>
            </a:r>
          </a:p>
          <a:p>
            <a:pPr lvl="2" eaLnBrk="1" hangingPunct="1"/>
            <a:r>
              <a:rPr lang="en-US" smtClean="0"/>
              <a:t>Additive levels and uses vary depending upon age, stage of production, etc.</a:t>
            </a:r>
          </a:p>
          <a:p>
            <a:pPr lvl="2" eaLnBrk="1" hangingPunct="1"/>
            <a:r>
              <a:rPr lang="en-US" smtClean="0"/>
              <a:t>Be cautious of withdrawals</a:t>
            </a:r>
          </a:p>
          <a:p>
            <a:pPr lvl="3" eaLnBrk="1" hangingPunct="1"/>
            <a:endParaRPr lang="en-US" smtClean="0"/>
          </a:p>
        </p:txBody>
      </p:sp>
    </p:spTree>
  </p:cSld>
  <p:clrMapOvr>
    <a:masterClrMapping/>
  </p:clrMapOvr>
  <p:transition>
    <p:random/>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354"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30.5</a:t>
            </a:r>
            <a:r>
              <a:rPr lang="en-US" sz="1200" dirty="0"/>
              <a:t>     Weaned pigs in a modern nursery unit. The pigs were weaned from the sow and placed into these pens when they weighed 10 to 20 lb. The pigs will be moved into pens for growing and finishing when they weigh approximately 40 to 45 lb. Courtesy of the University of Illinois.</a:t>
            </a:r>
            <a:r>
              <a:rPr lang="en-US" sz="1200" dirty="0">
                <a:latin typeface="Helvetica" pitchFamily="80" charset="0"/>
              </a:rPr>
              <a:t> </a:t>
            </a:r>
            <a:endParaRPr lang="en-US" dirty="0">
              <a:latin typeface="Helvetica" pitchFamily="80" charset="0"/>
            </a:endParaRPr>
          </a:p>
        </p:txBody>
      </p:sp>
      <p:pic>
        <p:nvPicPr>
          <p:cNvPr id="63491" name="Picture 3" descr="fg30_005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36588"/>
            <a:ext cx="9144000" cy="622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402"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30.6</a:t>
            </a:r>
            <a:r>
              <a:rPr lang="en-US" sz="1200" dirty="0"/>
              <a:t>     A group of pigs in a growing and finishing production unit. The building is enclosed and the floor is slatted. The manure from the pigs drops through the slats into a 36-in.-deep pit. The waste is removed from the pit via flushing with water. Management of waste and air quality is a priority for swine enterprises. Courtesy of University of Illinois. </a:t>
            </a:r>
            <a:endParaRPr lang="en-US" dirty="0"/>
          </a:p>
        </p:txBody>
      </p:sp>
      <p:pic>
        <p:nvPicPr>
          <p:cNvPr id="64515" name="Picture 3" descr="fg30_006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55113"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p:cNvSpPr>
            <a:spLocks noGrp="1" noChangeArrowheads="1"/>
          </p:cNvSpPr>
          <p:nvPr>
            <p:ph type="title"/>
          </p:nvPr>
        </p:nvSpPr>
        <p:spPr/>
        <p:txBody>
          <a:bodyPr>
            <a:normAutofit fontScale="90000"/>
          </a:bodyPr>
          <a:lstStyle/>
          <a:p>
            <a:pPr eaLnBrk="1" fontAlgn="auto" hangingPunct="1">
              <a:spcAft>
                <a:spcPts val="0"/>
              </a:spcAft>
              <a:defRPr/>
            </a:pPr>
            <a:r>
              <a:rPr lang="en-US" b="1" dirty="0" smtClean="0"/>
              <a:t>Management of Purchased Feeder Pigs</a:t>
            </a:r>
            <a:endParaRPr lang="en-US" b="1" dirty="0"/>
          </a:p>
        </p:txBody>
      </p:sp>
      <p:sp>
        <p:nvSpPr>
          <p:cNvPr id="65539" name="Rectangle 3"/>
          <p:cNvSpPr>
            <a:spLocks noGrp="1" noChangeArrowheads="1"/>
          </p:cNvSpPr>
          <p:nvPr>
            <p:ph sz="quarter" idx="1"/>
          </p:nvPr>
        </p:nvSpPr>
        <p:spPr>
          <a:xfrm>
            <a:off x="457200" y="1219200"/>
            <a:ext cx="8229600" cy="4937125"/>
          </a:xfrm>
        </p:spPr>
        <p:txBody>
          <a:bodyPr/>
          <a:lstStyle/>
          <a:p>
            <a:pPr eaLnBrk="1" hangingPunct="1"/>
            <a:r>
              <a:rPr lang="en-US" smtClean="0"/>
              <a:t>Subject to more stress than farrow to finish</a:t>
            </a:r>
          </a:p>
          <a:p>
            <a:pPr lvl="1" eaLnBrk="1" hangingPunct="1"/>
            <a:r>
              <a:rPr lang="en-US" smtClean="0"/>
              <a:t>What are the stressors?</a:t>
            </a:r>
          </a:p>
          <a:p>
            <a:pPr lvl="1" eaLnBrk="1" hangingPunct="1"/>
            <a:r>
              <a:rPr lang="en-US" smtClean="0"/>
              <a:t>What reaction is common?</a:t>
            </a:r>
          </a:p>
          <a:p>
            <a:pPr eaLnBrk="1" hangingPunct="1"/>
            <a:r>
              <a:rPr lang="en-US" smtClean="0"/>
              <a:t>Management Priorities</a:t>
            </a:r>
          </a:p>
          <a:p>
            <a:pPr lvl="1" eaLnBrk="1" hangingPunct="1"/>
            <a:r>
              <a:rPr lang="en-US" smtClean="0"/>
              <a:t>Clean, draft-free, environment, &lt;50/pen</a:t>
            </a:r>
          </a:p>
          <a:p>
            <a:pPr lvl="1" eaLnBrk="1" hangingPunct="1"/>
            <a:r>
              <a:rPr lang="en-US" smtClean="0"/>
              <a:t>Specially formulated starter ration</a:t>
            </a:r>
          </a:p>
          <a:p>
            <a:pPr lvl="1" eaLnBrk="1" hangingPunct="1"/>
            <a:r>
              <a:rPr lang="en-US" smtClean="0"/>
              <a:t>Medicated water available</a:t>
            </a:r>
          </a:p>
          <a:p>
            <a:pPr lvl="1" eaLnBrk="1" hangingPunct="1"/>
            <a:r>
              <a:rPr lang="en-US" smtClean="0"/>
              <a:t>Prompt treatment of sick pigs</a:t>
            </a:r>
          </a:p>
          <a:p>
            <a:pPr lvl="1" eaLnBrk="1" hangingPunct="1"/>
            <a:endParaRPr lang="en-US" smtClean="0"/>
          </a:p>
        </p:txBody>
      </p:sp>
    </p:spTree>
  </p:cSld>
  <p:clrMapOvr>
    <a:masterClrMapping/>
  </p:clrMapOvr>
  <p:transition>
    <p:random/>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p:cNvSpPr>
            <a:spLocks noGrp="1" noChangeArrowheads="1"/>
          </p:cNvSpPr>
          <p:nvPr>
            <p:ph type="title"/>
          </p:nvPr>
        </p:nvSpPr>
        <p:spPr/>
        <p:txBody>
          <a:bodyPr/>
          <a:lstStyle/>
          <a:p>
            <a:pPr eaLnBrk="1" hangingPunct="1"/>
            <a:r>
              <a:rPr lang="en-US" b="1" smtClean="0"/>
              <a:t>Market &amp; Mgmt. Decisions</a:t>
            </a:r>
          </a:p>
        </p:txBody>
      </p:sp>
      <p:sp>
        <p:nvSpPr>
          <p:cNvPr id="66563" name="Rectangle 3"/>
          <p:cNvSpPr>
            <a:spLocks noGrp="1" noChangeArrowheads="1"/>
          </p:cNvSpPr>
          <p:nvPr>
            <p:ph sz="quarter" idx="1"/>
          </p:nvPr>
        </p:nvSpPr>
        <p:spPr>
          <a:xfrm>
            <a:off x="457200" y="1219200"/>
            <a:ext cx="8229600" cy="4937125"/>
          </a:xfrm>
        </p:spPr>
        <p:txBody>
          <a:bodyPr/>
          <a:lstStyle/>
          <a:p>
            <a:pPr eaLnBrk="1" hangingPunct="1"/>
            <a:r>
              <a:rPr lang="en-US" smtClean="0"/>
              <a:t>In the past hogs were marketed at 200-220#</a:t>
            </a:r>
          </a:p>
          <a:p>
            <a:pPr lvl="1" eaLnBrk="1" hangingPunct="1"/>
            <a:r>
              <a:rPr lang="en-US" smtClean="0"/>
              <a:t>Why?</a:t>
            </a:r>
          </a:p>
          <a:p>
            <a:pPr lvl="1" eaLnBrk="1" hangingPunct="1"/>
            <a:r>
              <a:rPr lang="en-US" smtClean="0"/>
              <a:t>What happened if they were over 220#?</a:t>
            </a:r>
          </a:p>
          <a:p>
            <a:pPr eaLnBrk="1" hangingPunct="1"/>
            <a:r>
              <a:rPr lang="en-US" smtClean="0"/>
              <a:t>Today hogs are usually marketed ~250-260#</a:t>
            </a:r>
          </a:p>
          <a:p>
            <a:pPr lvl="1" eaLnBrk="1" hangingPunct="1"/>
            <a:r>
              <a:rPr lang="en-US" smtClean="0"/>
              <a:t>Why the difference?</a:t>
            </a:r>
          </a:p>
        </p:txBody>
      </p:sp>
    </p:spTree>
  </p:cSld>
  <p:clrMapOvr>
    <a:masterClrMapping/>
  </p:clrMapOvr>
  <p:transition>
    <p:random/>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2"/>
          <p:cNvSpPr>
            <a:spLocks noGrp="1" noChangeArrowheads="1"/>
          </p:cNvSpPr>
          <p:nvPr>
            <p:ph type="title"/>
          </p:nvPr>
        </p:nvSpPr>
        <p:spPr/>
        <p:txBody>
          <a:bodyPr/>
          <a:lstStyle/>
          <a:p>
            <a:pPr eaLnBrk="1" hangingPunct="1"/>
            <a:r>
              <a:rPr lang="en-US" b="1" smtClean="0"/>
              <a:t>Market &amp; Mgmt. Decisions</a:t>
            </a:r>
          </a:p>
        </p:txBody>
      </p:sp>
      <p:sp>
        <p:nvSpPr>
          <p:cNvPr id="67587" name="Rectangle 3"/>
          <p:cNvSpPr>
            <a:spLocks noGrp="1" noChangeArrowheads="1"/>
          </p:cNvSpPr>
          <p:nvPr>
            <p:ph sz="quarter" idx="1"/>
          </p:nvPr>
        </p:nvSpPr>
        <p:spPr>
          <a:xfrm>
            <a:off x="457200" y="1219200"/>
            <a:ext cx="8229600" cy="4937125"/>
          </a:xfrm>
        </p:spPr>
        <p:txBody>
          <a:bodyPr/>
          <a:lstStyle/>
          <a:p>
            <a:pPr lvl="1" eaLnBrk="1" hangingPunct="1"/>
            <a:r>
              <a:rPr lang="en-US" smtClean="0"/>
              <a:t>~80% of today’s hogs sold on contract</a:t>
            </a:r>
          </a:p>
          <a:p>
            <a:pPr lvl="2" eaLnBrk="1" hangingPunct="1"/>
            <a:r>
              <a:rPr lang="en-US" smtClean="0"/>
              <a:t>Formula Contract</a:t>
            </a:r>
          </a:p>
          <a:p>
            <a:pPr lvl="3" eaLnBrk="1" hangingPunct="1"/>
            <a:r>
              <a:rPr lang="en-US" smtClean="0"/>
              <a:t>Price based on cash market + premium</a:t>
            </a:r>
          </a:p>
          <a:p>
            <a:pPr lvl="2" eaLnBrk="1" hangingPunct="1"/>
            <a:r>
              <a:rPr lang="en-US" smtClean="0"/>
              <a:t>Forward-Cash Contract</a:t>
            </a:r>
          </a:p>
          <a:p>
            <a:pPr lvl="3" eaLnBrk="1" hangingPunct="1"/>
            <a:r>
              <a:rPr lang="en-US" smtClean="0"/>
              <a:t>Base price is determined from a formula that accounts for fluctuations in feed costs</a:t>
            </a:r>
          </a:p>
          <a:p>
            <a:pPr lvl="2" eaLnBrk="1" hangingPunct="1"/>
            <a:r>
              <a:rPr lang="en-US" smtClean="0"/>
              <a:t>Risk-Share Contract</a:t>
            </a:r>
          </a:p>
          <a:p>
            <a:pPr lvl="3" eaLnBrk="1" hangingPunct="1"/>
            <a:r>
              <a:rPr lang="en-US" smtClean="0"/>
              <a:t>Cash prices are paid within a predetermined range</a:t>
            </a:r>
          </a:p>
          <a:p>
            <a:pPr lvl="3" eaLnBrk="1" hangingPunct="1"/>
            <a:r>
              <a:rPr lang="en-US" smtClean="0"/>
              <a:t>Adjustments are made if the market falls outside the range</a:t>
            </a:r>
          </a:p>
          <a:p>
            <a:pPr lvl="3" eaLnBrk="1" hangingPunct="1"/>
            <a:r>
              <a:rPr lang="en-US" smtClean="0"/>
              <a:t>Producer &amp; packer share risk</a:t>
            </a:r>
          </a:p>
        </p:txBody>
      </p:sp>
    </p:spTree>
  </p:cSld>
  <p:clrMapOvr>
    <a:masterClrMapping/>
  </p:clrMapOvr>
  <p:transition>
    <p:random/>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p:cNvSpPr>
            <a:spLocks noGrp="1" noChangeArrowheads="1"/>
          </p:cNvSpPr>
          <p:nvPr>
            <p:ph type="title"/>
          </p:nvPr>
        </p:nvSpPr>
        <p:spPr/>
        <p:txBody>
          <a:bodyPr/>
          <a:lstStyle/>
          <a:p>
            <a:pPr eaLnBrk="1" hangingPunct="1"/>
            <a:r>
              <a:rPr lang="en-US" b="1" smtClean="0"/>
              <a:t>Costs &amp; Returns</a:t>
            </a:r>
          </a:p>
        </p:txBody>
      </p:sp>
      <p:sp>
        <p:nvSpPr>
          <p:cNvPr id="68611" name="Rectangle 3"/>
          <p:cNvSpPr>
            <a:spLocks noGrp="1" noChangeArrowheads="1"/>
          </p:cNvSpPr>
          <p:nvPr>
            <p:ph sz="quarter" idx="1"/>
          </p:nvPr>
        </p:nvSpPr>
        <p:spPr>
          <a:xfrm>
            <a:off x="457200" y="1219200"/>
            <a:ext cx="8229600" cy="4937125"/>
          </a:xfrm>
        </p:spPr>
        <p:txBody>
          <a:bodyPr/>
          <a:lstStyle/>
          <a:p>
            <a:pPr eaLnBrk="1" hangingPunct="1"/>
            <a:r>
              <a:rPr lang="en-US" smtClean="0"/>
              <a:t>Performance Benchmarks</a:t>
            </a:r>
          </a:p>
          <a:p>
            <a:pPr lvl="1" eaLnBrk="1" hangingPunct="1"/>
            <a:r>
              <a:rPr lang="en-US" smtClean="0"/>
              <a:t>2-2.2 litters/yr.</a:t>
            </a:r>
          </a:p>
          <a:p>
            <a:pPr lvl="1" eaLnBrk="1" hangingPunct="1"/>
            <a:r>
              <a:rPr lang="en-US" smtClean="0"/>
              <a:t>&gt;80% farrowing rate</a:t>
            </a:r>
          </a:p>
          <a:p>
            <a:pPr lvl="1" eaLnBrk="1" hangingPunct="1"/>
            <a:r>
              <a:rPr lang="en-US" smtClean="0"/>
              <a:t>&gt;20 pigs weaned/sow/yr.</a:t>
            </a:r>
          </a:p>
          <a:p>
            <a:pPr lvl="1" eaLnBrk="1" hangingPunct="1"/>
            <a:r>
              <a:rPr lang="en-US" smtClean="0"/>
              <a:t>Low mortality rate</a:t>
            </a:r>
          </a:p>
          <a:p>
            <a:pPr lvl="2" eaLnBrk="1" hangingPunct="1"/>
            <a:r>
              <a:rPr lang="en-US" smtClean="0"/>
              <a:t>&lt;4% confinement Breeding herd</a:t>
            </a:r>
          </a:p>
          <a:p>
            <a:pPr lvl="2" eaLnBrk="1" hangingPunct="1"/>
            <a:r>
              <a:rPr lang="en-US" smtClean="0"/>
              <a:t>&lt;10% Preweaning</a:t>
            </a:r>
          </a:p>
          <a:p>
            <a:pPr lvl="2" eaLnBrk="1" hangingPunct="1"/>
            <a:r>
              <a:rPr lang="en-US" smtClean="0"/>
              <a:t>&lt;2% Nursery</a:t>
            </a:r>
          </a:p>
          <a:p>
            <a:pPr lvl="2" eaLnBrk="1" hangingPunct="1"/>
            <a:r>
              <a:rPr lang="en-US" smtClean="0"/>
              <a:t>&lt;3% Grow/Finish</a:t>
            </a:r>
          </a:p>
          <a:p>
            <a:pPr lvl="1" eaLnBrk="1" hangingPunct="1">
              <a:buFontTx/>
              <a:buNone/>
            </a:pPr>
            <a:endParaRPr lang="en-US" smtClean="0"/>
          </a:p>
        </p:txBody>
      </p:sp>
    </p:spTree>
  </p:cSld>
  <p:clrMapOvr>
    <a:masterClrMapping/>
  </p:clrMapOvr>
  <p:transition>
    <p:random/>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pPr eaLnBrk="1" hangingPunct="1"/>
            <a:r>
              <a:rPr lang="en-US" b="1" smtClean="0"/>
              <a:t>Costs &amp; Returns</a:t>
            </a:r>
          </a:p>
        </p:txBody>
      </p:sp>
      <p:sp>
        <p:nvSpPr>
          <p:cNvPr id="69635" name="Rectangle 3"/>
          <p:cNvSpPr>
            <a:spLocks noGrp="1" noChangeArrowheads="1"/>
          </p:cNvSpPr>
          <p:nvPr>
            <p:ph sz="quarter" idx="1"/>
          </p:nvPr>
        </p:nvSpPr>
        <p:spPr>
          <a:xfrm>
            <a:off x="457200" y="1219200"/>
            <a:ext cx="8229600" cy="4937125"/>
          </a:xfrm>
        </p:spPr>
        <p:txBody>
          <a:bodyPr/>
          <a:lstStyle/>
          <a:p>
            <a:pPr lvl="1" eaLnBrk="1" hangingPunct="1"/>
            <a:r>
              <a:rPr lang="en-US" smtClean="0"/>
              <a:t>Days to Market</a:t>
            </a:r>
          </a:p>
          <a:p>
            <a:pPr lvl="2" eaLnBrk="1" hangingPunct="1"/>
            <a:r>
              <a:rPr lang="en-US" smtClean="0"/>
              <a:t>&lt;190d</a:t>
            </a:r>
          </a:p>
          <a:p>
            <a:pPr lvl="1" eaLnBrk="1" hangingPunct="1"/>
            <a:r>
              <a:rPr lang="en-US" smtClean="0"/>
              <a:t>Feed Efficiency</a:t>
            </a:r>
          </a:p>
          <a:p>
            <a:pPr lvl="2" eaLnBrk="1" hangingPunct="1"/>
            <a:r>
              <a:rPr lang="en-US" smtClean="0"/>
              <a:t>&lt;3.2 Grow/Finish</a:t>
            </a:r>
          </a:p>
          <a:p>
            <a:pPr lvl="2" eaLnBrk="1" hangingPunct="1"/>
            <a:r>
              <a:rPr lang="en-US" smtClean="0"/>
              <a:t>&lt;2.0 Nursery</a:t>
            </a:r>
          </a:p>
          <a:p>
            <a:pPr lvl="2" eaLnBrk="1" hangingPunct="1"/>
            <a:r>
              <a:rPr lang="en-US" smtClean="0"/>
              <a:t>&lt;3.3 Whole Herd</a:t>
            </a:r>
          </a:p>
        </p:txBody>
      </p:sp>
    </p:spTree>
  </p:cSld>
  <p:clrMapOvr>
    <a:masterClrMapping/>
  </p:clrMapOvr>
  <p:transition>
    <p:random/>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Rectangle 2"/>
          <p:cNvSpPr>
            <a:spLocks noGrp="1" noChangeArrowheads="1"/>
          </p:cNvSpPr>
          <p:nvPr>
            <p:ph type="title"/>
          </p:nvPr>
        </p:nvSpPr>
        <p:spPr>
          <a:xfrm>
            <a:off x="304800" y="277813"/>
            <a:ext cx="8610600" cy="407987"/>
          </a:xfrm>
        </p:spPr>
        <p:txBody>
          <a:bodyPr>
            <a:normAutofit fontScale="90000"/>
          </a:bodyPr>
          <a:lstStyle/>
          <a:p>
            <a:pPr eaLnBrk="1" fontAlgn="auto" hangingPunct="1">
              <a:spcAft>
                <a:spcPts val="0"/>
              </a:spcAft>
              <a:defRPr/>
            </a:pPr>
            <a:r>
              <a:rPr lang="en-US" sz="1200" b="1" dirty="0"/>
              <a:t>Figure 30.7</a:t>
            </a:r>
            <a:r>
              <a:rPr lang="en-US" sz="1200" dirty="0"/>
              <a:t>     Average monthly returns for farrow-to-finish enterprises. </a:t>
            </a:r>
            <a:r>
              <a:rPr lang="en-US" sz="1200" i="1" dirty="0"/>
              <a:t>Source</a:t>
            </a:r>
            <a:r>
              <a:rPr lang="en-US" sz="1200" dirty="0"/>
              <a:t>: Livestock Marketing Information Center. </a:t>
            </a:r>
            <a:endParaRPr lang="en-US" dirty="0"/>
          </a:p>
        </p:txBody>
      </p:sp>
      <p:pic>
        <p:nvPicPr>
          <p:cNvPr id="70659" name="Picture 3" descr="fg30_007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440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p:cNvSpPr>
            <a:spLocks noGrp="1" noChangeArrowheads="1"/>
          </p:cNvSpPr>
          <p:nvPr>
            <p:ph type="title"/>
          </p:nvPr>
        </p:nvSpPr>
        <p:spPr>
          <a:xfrm>
            <a:off x="304800" y="277813"/>
            <a:ext cx="8610600" cy="407987"/>
          </a:xfrm>
        </p:spPr>
        <p:txBody>
          <a:bodyPr/>
          <a:lstStyle/>
          <a:p>
            <a:pPr eaLnBrk="1" hangingPunct="1"/>
            <a:r>
              <a:rPr lang="en-US" sz="1200" b="1" smtClean="0"/>
              <a:t>Figure 30.8</a:t>
            </a:r>
            <a:r>
              <a:rPr lang="en-US" sz="1200" smtClean="0"/>
              <a:t>     Market barrow and gilt prices.</a:t>
            </a:r>
            <a:r>
              <a:rPr lang="en-US" sz="1200" smtClean="0">
                <a:latin typeface="Helvetica" pitchFamily="34" charset="0"/>
              </a:rPr>
              <a:t> </a:t>
            </a:r>
            <a:r>
              <a:rPr lang="en-US" sz="1200" i="1" smtClean="0"/>
              <a:t>Source</a:t>
            </a:r>
            <a:r>
              <a:rPr lang="en-US" sz="1200" smtClean="0"/>
              <a:t>:</a:t>
            </a:r>
            <a:r>
              <a:rPr lang="en-US" sz="1200" smtClean="0">
                <a:latin typeface="Helvetica" pitchFamily="34" charset="0"/>
              </a:rPr>
              <a:t> </a:t>
            </a:r>
            <a:r>
              <a:rPr lang="en-US" sz="1200" smtClean="0"/>
              <a:t>Livestock Marketing Information Center.</a:t>
            </a:r>
            <a:r>
              <a:rPr lang="en-US" sz="1200" smtClean="0">
                <a:latin typeface="Helvetica" pitchFamily="34" charset="0"/>
              </a:rPr>
              <a:t> </a:t>
            </a:r>
            <a:endParaRPr lang="en-US" smtClean="0">
              <a:latin typeface="Helvetica" pitchFamily="34" charset="0"/>
            </a:endParaRPr>
          </a:p>
        </p:txBody>
      </p:sp>
      <p:pic>
        <p:nvPicPr>
          <p:cNvPr id="71683" name="Picture 3" descr="fg30_008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85800"/>
            <a:ext cx="9190038"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4" descr="duro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9525"/>
            <a:ext cx="9144000" cy="6867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p:cNvSpPr>
            <a:spLocks noGrp="1" noChangeArrowheads="1"/>
          </p:cNvSpPr>
          <p:nvPr>
            <p:ph type="title"/>
          </p:nvPr>
        </p:nvSpPr>
        <p:spPr/>
        <p:txBody>
          <a:bodyPr/>
          <a:lstStyle/>
          <a:p>
            <a:pPr eaLnBrk="1" hangingPunct="1"/>
            <a:r>
              <a:rPr lang="en-US" b="1" smtClean="0"/>
              <a:t>Environmental Management</a:t>
            </a:r>
          </a:p>
        </p:txBody>
      </p:sp>
      <p:sp>
        <p:nvSpPr>
          <p:cNvPr id="72707" name="Rectangle 3"/>
          <p:cNvSpPr>
            <a:spLocks noGrp="1" noChangeArrowheads="1"/>
          </p:cNvSpPr>
          <p:nvPr>
            <p:ph sz="quarter" idx="1"/>
          </p:nvPr>
        </p:nvSpPr>
        <p:spPr>
          <a:xfrm>
            <a:off x="457200" y="1219200"/>
            <a:ext cx="8229600" cy="4937125"/>
          </a:xfrm>
        </p:spPr>
        <p:txBody>
          <a:bodyPr/>
          <a:lstStyle/>
          <a:p>
            <a:pPr marL="715963" indent="-533400" eaLnBrk="1" hangingPunct="1"/>
            <a:r>
              <a:rPr lang="en-US" smtClean="0"/>
              <a:t>Good Manure Mgmt. plans should avoid/minimize the following</a:t>
            </a:r>
          </a:p>
          <a:p>
            <a:pPr marL="1096963" lvl="1" indent="-457200" eaLnBrk="1" hangingPunct="1">
              <a:buFontTx/>
              <a:buAutoNum type="arabicPeriod"/>
            </a:pPr>
            <a:r>
              <a:rPr lang="en-US" smtClean="0"/>
              <a:t>Direct discharge, runoff, seepage into streams</a:t>
            </a:r>
          </a:p>
          <a:p>
            <a:pPr marL="1096963" lvl="1" indent="-457200" eaLnBrk="1" hangingPunct="1">
              <a:buFontTx/>
              <a:buAutoNum type="arabicPeriod"/>
            </a:pPr>
            <a:r>
              <a:rPr lang="en-US" smtClean="0"/>
              <a:t>Release of ammonia into atmosphere</a:t>
            </a:r>
          </a:p>
          <a:p>
            <a:pPr marL="1096963" lvl="1" indent="-457200" eaLnBrk="1" hangingPunct="1">
              <a:buFontTx/>
              <a:buAutoNum type="arabicPeriod"/>
            </a:pPr>
            <a:r>
              <a:rPr lang="en-US" smtClean="0"/>
              <a:t>Detectable odor beyond the farm</a:t>
            </a:r>
          </a:p>
          <a:p>
            <a:pPr marL="1096963" lvl="1" indent="-457200" eaLnBrk="1" hangingPunct="1">
              <a:buFontTx/>
              <a:buAutoNum type="arabicPeriod"/>
            </a:pPr>
            <a:r>
              <a:rPr lang="en-US" smtClean="0"/>
              <a:t>Release of pathogens into the environment</a:t>
            </a:r>
          </a:p>
          <a:p>
            <a:pPr marL="1096963" lvl="1" indent="-457200" eaLnBrk="1" hangingPunct="1">
              <a:buFontTx/>
              <a:buAutoNum type="arabicPeriod"/>
            </a:pPr>
            <a:r>
              <a:rPr lang="en-US" smtClean="0"/>
              <a:t>Contamination of soil/groundwater</a:t>
            </a:r>
          </a:p>
          <a:p>
            <a:pPr marL="1371600" lvl="2" indent="-457200" eaLnBrk="1" hangingPunct="1">
              <a:buFontTx/>
              <a:buNone/>
            </a:pPr>
            <a:endParaRPr lang="en-US" smtClean="0"/>
          </a:p>
        </p:txBody>
      </p:sp>
    </p:spTree>
  </p:cSld>
  <p:clrMapOvr>
    <a:masterClrMapping/>
  </p:clrMapOvr>
  <p:transition>
    <p:random/>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p:txBody>
          <a:bodyPr/>
          <a:lstStyle/>
          <a:p>
            <a:pPr eaLnBrk="1" hangingPunct="1"/>
            <a:r>
              <a:rPr lang="en-US" b="1" smtClean="0"/>
              <a:t>Environmental Management</a:t>
            </a:r>
          </a:p>
        </p:txBody>
      </p:sp>
      <p:sp>
        <p:nvSpPr>
          <p:cNvPr id="73731" name="Rectangle 3"/>
          <p:cNvSpPr>
            <a:spLocks noGrp="1" noChangeArrowheads="1"/>
          </p:cNvSpPr>
          <p:nvPr>
            <p:ph sz="quarter" idx="1"/>
          </p:nvPr>
        </p:nvSpPr>
        <p:spPr>
          <a:xfrm>
            <a:off x="457200" y="1219200"/>
            <a:ext cx="8229600" cy="4937125"/>
          </a:xfrm>
        </p:spPr>
        <p:txBody>
          <a:bodyPr/>
          <a:lstStyle/>
          <a:p>
            <a:pPr eaLnBrk="1" hangingPunct="1"/>
            <a:r>
              <a:rPr lang="en-US" smtClean="0"/>
              <a:t>Odor Control	</a:t>
            </a:r>
          </a:p>
          <a:p>
            <a:pPr lvl="1" eaLnBrk="1" hangingPunct="1"/>
            <a:r>
              <a:rPr lang="en-US" smtClean="0"/>
              <a:t>Dietary Manipulation (50%)</a:t>
            </a:r>
          </a:p>
          <a:p>
            <a:pPr lvl="1" eaLnBrk="1" hangingPunct="1"/>
            <a:r>
              <a:rPr lang="en-US" smtClean="0"/>
              <a:t>Manure Mgmt. (29%)</a:t>
            </a:r>
          </a:p>
          <a:p>
            <a:pPr lvl="1" eaLnBrk="1" hangingPunct="1"/>
            <a:r>
              <a:rPr lang="en-US" smtClean="0"/>
              <a:t>Air Quality Intervention (28%)</a:t>
            </a:r>
          </a:p>
          <a:p>
            <a:pPr lvl="1" eaLnBrk="1" hangingPunct="1"/>
            <a:r>
              <a:rPr lang="en-US" smtClean="0"/>
              <a:t>Chemical/Biological Lagoon treatment (16%)</a:t>
            </a:r>
          </a:p>
          <a:p>
            <a:pPr lvl="2" eaLnBrk="1" hangingPunct="1">
              <a:buFontTx/>
              <a:buNone/>
            </a:pPr>
            <a:endParaRPr lang="en-US" smtClean="0"/>
          </a:p>
        </p:txBody>
      </p:sp>
    </p:spTree>
  </p:cSld>
  <p:clrMapOvr>
    <a:masterClrMapping/>
  </p:clrMapOvr>
  <p:transition>
    <p:random/>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4" descr="hamp"/>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4925"/>
            <a:ext cx="9144000" cy="689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4" descr="landrac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4" descr="poland chi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random/>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gin">
  <a:themeElements>
    <a:clrScheme name="Origin">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Origin">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rigin">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Origin</Template>
  <TotalTime>419</TotalTime>
  <Words>2393</Words>
  <Application>Microsoft Office PowerPoint</Application>
  <PresentationFormat>On-screen Show (4:3)</PresentationFormat>
  <Paragraphs>402</Paragraphs>
  <Slides>61</Slides>
  <Notes>14</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61</vt:i4>
      </vt:variant>
    </vt:vector>
  </HeadingPairs>
  <TitlesOfParts>
    <vt:vector size="71" baseType="lpstr">
      <vt:lpstr>Arial</vt:lpstr>
      <vt:lpstr>Bookman Old Style</vt:lpstr>
      <vt:lpstr>Gill Sans MT</vt:lpstr>
      <vt:lpstr>Wingdings 3</vt:lpstr>
      <vt:lpstr>Wingdings</vt:lpstr>
      <vt:lpstr>Calibri</vt:lpstr>
      <vt:lpstr>Helvetica</vt:lpstr>
      <vt:lpstr>Symbol</vt:lpstr>
      <vt:lpstr>Times New Roman</vt:lpstr>
      <vt:lpstr>Origin</vt:lpstr>
      <vt:lpstr>Unit 9:  Swine</vt:lpstr>
      <vt:lpstr>Objectives</vt:lpstr>
      <vt:lpstr>Characteristics of Swine Breeds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Traits &amp; their Measurements</vt:lpstr>
      <vt:lpstr>Figure 29.2     The number of pigs raised per sow and the weight of the litter at 21 days of age effectively measure sow productivity. Courtesy of the National Swine Registry.</vt:lpstr>
      <vt:lpstr>Traits &amp; their Measurements</vt:lpstr>
      <vt:lpstr>Figure 29.3     Using scales to measure the growth rate of individual boars is an essential part of a sound breeding system. Courtesy of Iowa State University.</vt:lpstr>
      <vt:lpstr>Figure 29.4     (A) Ultrasound measurements being taken on a pig. (B) Screen showing ultrasound image of a loineye and fat deposition (above the loineye muscle) from the pig shown in (A). Courtesy of Monsanto Choice Genetics.</vt:lpstr>
      <vt:lpstr>Traits &amp; their Measurements</vt:lpstr>
      <vt:lpstr>Traits &amp; their Measurements</vt:lpstr>
      <vt:lpstr>Traits &amp; their Measurements</vt:lpstr>
      <vt:lpstr>Effective Use of Performance Records</vt:lpstr>
      <vt:lpstr>Effective Use of Performance Records</vt:lpstr>
      <vt:lpstr>Effective Use of Performance Records</vt:lpstr>
      <vt:lpstr>Figure 29.5     Comparison of genetic trends under various selection strategies. Source: Adapted from Pork Industry Handbook (PIH-9).</vt:lpstr>
      <vt:lpstr>Selecting Replacement Females</vt:lpstr>
      <vt:lpstr>Selecting Replacement Females</vt:lpstr>
      <vt:lpstr>PowerPoint Presentation</vt:lpstr>
      <vt:lpstr>PowerPoint Presentation</vt:lpstr>
      <vt:lpstr>Boar Selection</vt:lpstr>
      <vt:lpstr>Crossbreeding for Commercial Swine Production</vt:lpstr>
      <vt:lpstr>Crossbreeding for Commercial Swine Production</vt:lpstr>
      <vt:lpstr>Figure 29.8     Three-breed rotational crossbreeding system. Adapted from Pork Industry Handbook (PIH-39).</vt:lpstr>
      <vt:lpstr>Figure 29.9     Four-breed terminal crossbreeding system. Adapted from Pork Industry Handbook (PIH-39).</vt:lpstr>
      <vt:lpstr>Figure 29.10     A rota-terminal crossbreeding system that combines both rotational crossing and terminal crossing. Adapted from Pork Industry Handbook (PIH-106), Genetic Principles and Their Applications.</vt:lpstr>
      <vt:lpstr>Types of Swine Operations</vt:lpstr>
      <vt:lpstr>Farrow-to-Finish</vt:lpstr>
      <vt:lpstr>Farrow-to-Finish</vt:lpstr>
      <vt:lpstr>Figure 30.1     Bred gilts should be fed a diet that allows them to reach to specified target weight at farrowing (usually at approximately 350 to 400 lb). Courtesy of University of Illinois. </vt:lpstr>
      <vt:lpstr>Farrow-to-Finish</vt:lpstr>
      <vt:lpstr>Farrow-to-Finish</vt:lpstr>
      <vt:lpstr>Figure 30.2     Sow and litter of pigs in a farrowing crate. The far- rowing crate is a pen (approximately 5  7 ft) that restricts the sow to a fixed area so that she does not lay on her babies. A panel several inches off the floor separates the sow from the baby pigs while allowing them access for nursing. Courtesy of the University of Illinois.</vt:lpstr>
      <vt:lpstr>Farrow-to-Finish</vt:lpstr>
      <vt:lpstr>Farrow-to-Finish</vt:lpstr>
      <vt:lpstr>Farrow-to-Finish</vt:lpstr>
      <vt:lpstr>Farrow-to-Finish</vt:lpstr>
      <vt:lpstr>Farrow-to-Finish</vt:lpstr>
      <vt:lpstr>Figure 30.4     An iron shot being administered to a baby pig. The preferred site of injection is the neck muscle. Injection should not be administered in the ham. Courtesy of Michigan State University. </vt:lpstr>
      <vt:lpstr>Farrow-to-Finish</vt:lpstr>
      <vt:lpstr>Farrow-to-Finish</vt:lpstr>
      <vt:lpstr>Farrow-to-Finish</vt:lpstr>
      <vt:lpstr>Farrow-to-Finish</vt:lpstr>
      <vt:lpstr>Figure 30.5     Weaned pigs in a modern nursery unit. The pigs were weaned from the sow and placed into these pens when they weighed 10 to 20 lb. The pigs will be moved into pens for growing and finishing when they weigh approximately 40 to 45 lb. Courtesy of the University of Illinois. </vt:lpstr>
      <vt:lpstr>Figure 30.6     A group of pigs in a growing and finishing production unit. The building is enclosed and the floor is slatted. The manure from the pigs drops through the slats into a 36-in.-deep pit. The waste is removed from the pit via flushing with water. Management of waste and air quality is a priority for swine enterprises. Courtesy of University of Illinois. </vt:lpstr>
      <vt:lpstr>Management of Purchased Feeder Pigs</vt:lpstr>
      <vt:lpstr>Market &amp; Mgmt. Decisions</vt:lpstr>
      <vt:lpstr>Market &amp; Mgmt. Decisions</vt:lpstr>
      <vt:lpstr>Costs &amp; Returns</vt:lpstr>
      <vt:lpstr>Costs &amp; Returns</vt:lpstr>
      <vt:lpstr>Figure 30.7     Average monthly returns for farrow-to-finish enterprises. Source: Livestock Marketing Information Center. </vt:lpstr>
      <vt:lpstr>Figure 30.8     Market barrow and gilt prices. Source: Livestock Marketing Information Center. </vt:lpstr>
      <vt:lpstr>Environmental Management</vt:lpstr>
      <vt:lpstr>Environmental Management</vt:lpstr>
    </vt:vector>
  </TitlesOfParts>
  <Company>Kaskaskia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7:  Swine</dc:title>
  <dc:creator>AaronHeinzmann</dc:creator>
  <cp:lastModifiedBy>Teacher E-Solutions</cp:lastModifiedBy>
  <cp:revision>12</cp:revision>
  <dcterms:created xsi:type="dcterms:W3CDTF">2004-10-11T20:19:08Z</dcterms:created>
  <dcterms:modified xsi:type="dcterms:W3CDTF">2019-01-15T12:44:45Z</dcterms:modified>
</cp:coreProperties>
</file>

<file path=docProps/thumbnail.jpeg>
</file>